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1.xml" ContentType="application/vnd.openxmlformats-officedocument.drawingml.chart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charts/chart3.xml" ContentType="application/vnd.openxmlformats-officedocument.drawingml.chart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notesSlides/notesSlide2.xml" ContentType="application/vnd.openxmlformats-officedocument.presentationml.notesSlide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handoutMasterIdLst>
    <p:handoutMasterId r:id="rId44"/>
  </p:handoutMasterIdLst>
  <p:sldIdLst>
    <p:sldId id="276" r:id="rId2"/>
    <p:sldId id="300" r:id="rId3"/>
    <p:sldId id="257" r:id="rId4"/>
    <p:sldId id="259" r:id="rId5"/>
    <p:sldId id="284" r:id="rId6"/>
    <p:sldId id="260" r:id="rId7"/>
    <p:sldId id="288" r:id="rId8"/>
    <p:sldId id="287" r:id="rId9"/>
    <p:sldId id="258" r:id="rId10"/>
    <p:sldId id="261" r:id="rId11"/>
    <p:sldId id="275" r:id="rId12"/>
    <p:sldId id="264" r:id="rId13"/>
    <p:sldId id="304" r:id="rId14"/>
    <p:sldId id="265" r:id="rId15"/>
    <p:sldId id="299" r:id="rId16"/>
    <p:sldId id="301" r:id="rId17"/>
    <p:sldId id="266" r:id="rId18"/>
    <p:sldId id="267" r:id="rId19"/>
    <p:sldId id="268" r:id="rId20"/>
    <p:sldId id="302" r:id="rId21"/>
    <p:sldId id="269" r:id="rId22"/>
    <p:sldId id="303" r:id="rId23"/>
    <p:sldId id="277" r:id="rId24"/>
    <p:sldId id="278" r:id="rId25"/>
    <p:sldId id="305" r:id="rId26"/>
    <p:sldId id="270" r:id="rId27"/>
    <p:sldId id="285" r:id="rId28"/>
    <p:sldId id="294" r:id="rId29"/>
    <p:sldId id="306" r:id="rId30"/>
    <p:sldId id="286" r:id="rId31"/>
    <p:sldId id="281" r:id="rId32"/>
    <p:sldId id="295" r:id="rId33"/>
    <p:sldId id="282" r:id="rId34"/>
    <p:sldId id="272" r:id="rId35"/>
    <p:sldId id="279" r:id="rId36"/>
    <p:sldId id="273" r:id="rId37"/>
    <p:sldId id="274" r:id="rId38"/>
    <p:sldId id="290" r:id="rId39"/>
    <p:sldId id="289" r:id="rId40"/>
    <p:sldId id="307" r:id="rId41"/>
    <p:sldId id="308" r:id="rId42"/>
  </p:sldIdLst>
  <p:sldSz cx="9144000" cy="6858000" type="screen4x3"/>
  <p:notesSz cx="6797675" cy="9926638"/>
  <p:defaultTextStyle>
    <a:defPPr>
      <a:defRPr lang="ca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260C"/>
    <a:srgbClr val="EBEEF9"/>
    <a:srgbClr val="BDD3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 mitjà 2 - èmfasi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 autoAdjust="0"/>
    <p:restoredTop sz="94669" autoAdjust="0"/>
  </p:normalViewPr>
  <p:slideViewPr>
    <p:cSldViewPr>
      <p:cViewPr varScale="1">
        <p:scale>
          <a:sx n="87" d="100"/>
          <a:sy n="87" d="100"/>
        </p:scale>
        <p:origin x="-145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6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93859649122807"/>
          <c:y val="5.1529899411888187E-2"/>
          <c:w val="0.88048245614035092"/>
          <c:h val="0.86177974369474619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Sheet1!$A$2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1351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                       2016                             2017                 PROJECCIÓ FINAL 2018</c:v>
                </c:pt>
              </c:strCache>
            </c:strRef>
          </c:cat>
          <c:val>
            <c:numRef>
              <c:f>Sheet1!$B$2:$B$2</c:f>
              <c:numCache>
                <c:formatCode>#,##0</c:formatCode>
                <c:ptCount val="1"/>
                <c:pt idx="0">
                  <c:v>849728</c:v>
                </c:pt>
              </c:numCache>
            </c:numRef>
          </c:val>
        </c:ser>
        <c:ser>
          <c:idx val="4"/>
          <c:order val="1"/>
          <c:tx>
            <c:strRef>
              <c:f>Sheet1!$A$3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1351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                       2016                             2017                 PROJECCIÓ FINAL 2018</c:v>
                </c:pt>
              </c:strCache>
            </c:strRef>
          </c:cat>
          <c:val>
            <c:numRef>
              <c:f>Sheet1!$B$3:$B$3</c:f>
              <c:numCache>
                <c:formatCode>#,##0</c:formatCode>
                <c:ptCount val="1"/>
                <c:pt idx="0">
                  <c:v>898467</c:v>
                </c:pt>
              </c:numCache>
            </c:numRef>
          </c:val>
        </c:ser>
        <c:ser>
          <c:idx val="0"/>
          <c:order val="2"/>
          <c:tx>
            <c:strRef>
              <c:f>Sheet1!$A$4</c:f>
              <c:strCache>
                <c:ptCount val="1"/>
                <c:pt idx="0">
                  <c:v>Projecció final 2018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 w="11351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C0260C"/>
              </a:solidFill>
              <a:ln w="11351">
                <a:solidFill>
                  <a:schemeClr val="tx1"/>
                </a:solidFill>
                <a:prstDash val="solid"/>
              </a:ln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                       2016                             2017                 PROJECCIÓ FINAL 2018</c:v>
                </c:pt>
              </c:strCache>
            </c:strRef>
          </c:cat>
          <c:val>
            <c:numRef>
              <c:f>Sheet1!$B$4:$B$4</c:f>
              <c:numCache>
                <c:formatCode>#,##0</c:formatCode>
                <c:ptCount val="1"/>
                <c:pt idx="0">
                  <c:v>921344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5708288"/>
        <c:axId val="95709824"/>
      </c:barChart>
      <c:catAx>
        <c:axId val="95708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283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333399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  <c:crossAx val="95709824"/>
        <c:crosses val="autoZero"/>
        <c:auto val="1"/>
        <c:lblAlgn val="ctr"/>
        <c:lblOffset val="100"/>
        <c:noMultiLvlLbl val="0"/>
      </c:catAx>
      <c:valAx>
        <c:axId val="95709824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spPr>
          <a:ln w="283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29" b="1" i="0" u="none" strike="noStrike" baseline="0">
                <a:solidFill>
                  <a:srgbClr val="333399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  <c:crossAx val="957082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56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'graficas para el parlament'!$A$214:$A$231</c:f>
              <c:strCache>
                <c:ptCount val="1"/>
                <c:pt idx="0">
                  <c:v>Andalucia  Aragó  Asturies, Principat de Balears, Illes  Canàries Cantàbria  Castilla i Lleó  Castilla - La Mantxa  Catalunya  Comunitat Valenciana  Extremadura  Galícia  Madrid, Comunitat de  Múrcia, Regió de  Navarra, Comunitat Foral de País Basc Rioja,</c:v>
                </c:pt>
              </c:strCache>
            </c:strRef>
          </c:tx>
          <c:invertIfNegative val="0"/>
          <c:dPt>
            <c:idx val="8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17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'graficas para el parlament'!$A$214:$A$231</c:f>
              <c:strCache>
                <c:ptCount val="18"/>
                <c:pt idx="0">
                  <c:v>Andalucia </c:v>
                </c:pt>
                <c:pt idx="1">
                  <c:v>Aragó </c:v>
                </c:pt>
                <c:pt idx="2">
                  <c:v>Asturies, Principat de</c:v>
                </c:pt>
                <c:pt idx="3">
                  <c:v>Balears, Illes </c:v>
                </c:pt>
                <c:pt idx="4">
                  <c:v>Canàries</c:v>
                </c:pt>
                <c:pt idx="5">
                  <c:v>Cantàbria </c:v>
                </c:pt>
                <c:pt idx="6">
                  <c:v>Castilla i Lleó </c:v>
                </c:pt>
                <c:pt idx="7">
                  <c:v>Castilla - La Mantxa </c:v>
                </c:pt>
                <c:pt idx="8">
                  <c:v>Catalunya </c:v>
                </c:pt>
                <c:pt idx="9">
                  <c:v>Comunitat Valenciana </c:v>
                </c:pt>
                <c:pt idx="10">
                  <c:v>Extremadura </c:v>
                </c:pt>
                <c:pt idx="11">
                  <c:v>Galícia </c:v>
                </c:pt>
                <c:pt idx="12">
                  <c:v>Madrid, Comunitat de </c:v>
                </c:pt>
                <c:pt idx="13">
                  <c:v>Múrcia, Regió de </c:v>
                </c:pt>
                <c:pt idx="14">
                  <c:v>Navarra, Comunitat Foral de</c:v>
                </c:pt>
                <c:pt idx="15">
                  <c:v>País Basc</c:v>
                </c:pt>
                <c:pt idx="16">
                  <c:v>Rioja, La </c:v>
                </c:pt>
                <c:pt idx="17">
                  <c:v>ESPANYA</c:v>
                </c:pt>
              </c:strCache>
            </c:strRef>
          </c:cat>
          <c:val>
            <c:numRef>
              <c:f>'graficas para el parlament'!$B$214:$B$231</c:f>
              <c:numCache>
                <c:formatCode>General</c:formatCode>
                <c:ptCount val="18"/>
                <c:pt idx="0">
                  <c:v>11.2</c:v>
                </c:pt>
                <c:pt idx="1">
                  <c:v>11.5</c:v>
                </c:pt>
                <c:pt idx="2">
                  <c:v>14.9</c:v>
                </c:pt>
                <c:pt idx="3">
                  <c:v>12.4</c:v>
                </c:pt>
                <c:pt idx="4">
                  <c:v>12.8</c:v>
                </c:pt>
                <c:pt idx="5">
                  <c:v>13.4</c:v>
                </c:pt>
                <c:pt idx="6">
                  <c:v>12.9</c:v>
                </c:pt>
                <c:pt idx="7">
                  <c:v>9.6999999999999993</c:v>
                </c:pt>
                <c:pt idx="8">
                  <c:v>10.8</c:v>
                </c:pt>
                <c:pt idx="9">
                  <c:v>11.2</c:v>
                </c:pt>
                <c:pt idx="10">
                  <c:v>10.7</c:v>
                </c:pt>
                <c:pt idx="11">
                  <c:v>12.8</c:v>
                </c:pt>
                <c:pt idx="12">
                  <c:v>11.4</c:v>
                </c:pt>
                <c:pt idx="13">
                  <c:v>10.9</c:v>
                </c:pt>
                <c:pt idx="14">
                  <c:v>10.7</c:v>
                </c:pt>
                <c:pt idx="15">
                  <c:v>10.8</c:v>
                </c:pt>
                <c:pt idx="16">
                  <c:v>12</c:v>
                </c:pt>
                <c:pt idx="17">
                  <c:v>11.8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5639936"/>
        <c:axId val="105641472"/>
      </c:barChart>
      <c:catAx>
        <c:axId val="1056399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s-ES"/>
          </a:p>
        </c:txPr>
        <c:crossAx val="105641472"/>
        <c:crosses val="autoZero"/>
        <c:auto val="1"/>
        <c:lblAlgn val="ctr"/>
        <c:lblOffset val="100"/>
        <c:noMultiLvlLbl val="0"/>
      </c:catAx>
      <c:valAx>
        <c:axId val="1056414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5639936"/>
        <c:crosses val="autoZero"/>
        <c:crossBetween val="between"/>
        <c:minorUnit val="11.8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16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649207801074961"/>
          <c:y val="0.36057200540936063"/>
          <c:w val="0.83513643073096877"/>
          <c:h val="0.63333445819272605"/>
        </c:manualLayout>
      </c:layout>
      <c:pie3DChart>
        <c:varyColors val="1"/>
        <c:ser>
          <c:idx val="0"/>
          <c:order val="0"/>
          <c:tx>
            <c:strRef>
              <c:f>SECRETARIOS!$L$4:$L$5</c:f>
              <c:strCache>
                <c:ptCount val="1"/>
                <c:pt idx="0">
                  <c:v>Jutges i Magistrats titulars Jutges i Magistrats substituts i suplents</c:v>
                </c:pt>
              </c:strCache>
            </c:strRef>
          </c:tx>
          <c:spPr>
            <a:solidFill>
              <a:srgbClr val="9999FF"/>
            </a:solidFill>
            <a:ln w="25400">
              <a:noFill/>
            </a:ln>
          </c:spPr>
          <c:explosion val="23"/>
          <c:dPt>
            <c:idx val="0"/>
            <c:bubble3D val="0"/>
          </c:dPt>
          <c:dPt>
            <c:idx val="1"/>
            <c:bubble3D val="0"/>
            <c:spPr>
              <a:solidFill>
                <a:srgbClr val="993366"/>
              </a:solidFill>
              <a:ln w="25400">
                <a:noFill/>
              </a:ln>
            </c:spPr>
          </c:dPt>
          <c:dLbls>
            <c:dLbl>
              <c:idx val="0"/>
              <c:numFmt formatCode="0.00%" sourceLinked="0"/>
              <c:spPr/>
              <c:txPr>
                <a:bodyPr/>
                <a:lstStyle/>
                <a:p>
                  <a:pPr>
                    <a:defRPr sz="1800" b="1">
                      <a:solidFill>
                        <a:schemeClr val="bg1"/>
                      </a:solidFill>
                    </a:defRPr>
                  </a:pPr>
                  <a:endParaRPr lang="es-E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numFmt formatCode="0.00%" sourceLinked="0"/>
              <c:spPr/>
              <c:txPr>
                <a:bodyPr/>
                <a:lstStyle/>
                <a:p>
                  <a:pPr>
                    <a:defRPr sz="1800" b="1">
                      <a:solidFill>
                        <a:schemeClr val="bg1"/>
                      </a:solidFill>
                    </a:defRPr>
                  </a:pPr>
                  <a:endParaRPr lang="es-E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es-E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SECRETARIOS!$L$4:$L$5</c:f>
              <c:strCache>
                <c:ptCount val="2"/>
                <c:pt idx="0">
                  <c:v>Jutges i Magistrats titulars</c:v>
                </c:pt>
                <c:pt idx="1">
                  <c:v>Jutges i Magistrats substituts i suplents</c:v>
                </c:pt>
              </c:strCache>
            </c:strRef>
          </c:cat>
          <c:val>
            <c:numRef>
              <c:f>SECRETARIOS!$R$4:$R$5</c:f>
              <c:numCache>
                <c:formatCode>General</c:formatCode>
                <c:ptCount val="2"/>
                <c:pt idx="0">
                  <c:v>709</c:v>
                </c:pt>
                <c:pt idx="1">
                  <c:v>101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l"/>
      <c:layout>
        <c:manualLayout>
          <c:xMode val="edge"/>
          <c:yMode val="edge"/>
          <c:x val="2.7687187939204168E-2"/>
          <c:y val="0.152969353979826"/>
          <c:w val="0.96840863246524567"/>
          <c:h val="0.15771379808373778"/>
        </c:manualLayout>
      </c:layout>
      <c:overlay val="0"/>
      <c:txPr>
        <a:bodyPr/>
        <a:lstStyle/>
        <a:p>
          <a:pPr>
            <a:defRPr sz="1600">
              <a:solidFill>
                <a:srgbClr val="002060"/>
              </a:solidFill>
            </a:defRPr>
          </a:pPr>
          <a:endParaRPr lang="es-ES"/>
        </a:p>
      </c:txPr>
    </c:legend>
    <c:plotVisOnly val="1"/>
    <c:dispBlanksAs val="zero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E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4750C7-AEA2-40B9-B936-11DA092C5EE3}" type="doc">
      <dgm:prSet loTypeId="urn:microsoft.com/office/officeart/2005/8/layout/target3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0093DE61-F336-42CD-83D9-0CA34B5A865A}">
      <dgm:prSet/>
      <dgm:spPr/>
      <dgm:t>
        <a:bodyPr/>
        <a:lstStyle/>
        <a:p>
          <a:pPr rtl="0"/>
          <a:r>
            <a:rPr lang="ca-ES" b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1. ÒRGANS JUDICIALS A CATALUNYA 2016-2018</a:t>
          </a:r>
          <a:endParaRPr lang="es-ES_tradnl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26E167C-52F6-4D57-B903-EA7C3AAEC7BF}" type="parTrans" cxnId="{8C3104E2-32D0-4FE1-9DC8-5283BD0CE6C8}">
      <dgm:prSet/>
      <dgm:spPr/>
      <dgm:t>
        <a:bodyPr/>
        <a:lstStyle/>
        <a:p>
          <a:endParaRPr lang="es-ES_tradnl"/>
        </a:p>
      </dgm:t>
    </dgm:pt>
    <dgm:pt modelId="{DD4D5DDD-9A12-40ED-A7DA-0DF12FDD269D}" type="sibTrans" cxnId="{8C3104E2-32D0-4FE1-9DC8-5283BD0CE6C8}">
      <dgm:prSet/>
      <dgm:spPr/>
      <dgm:t>
        <a:bodyPr/>
        <a:lstStyle/>
        <a:p>
          <a:endParaRPr lang="es-ES_tradnl"/>
        </a:p>
      </dgm:t>
    </dgm:pt>
    <dgm:pt modelId="{F97E1FAA-31AC-44F4-86A2-17552CFEE44B}" type="pres">
      <dgm:prSet presAssocID="{674750C7-AEA2-40B9-B936-11DA092C5EE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1A0F0051-427D-4017-BE53-A57048347B37}" type="pres">
      <dgm:prSet presAssocID="{0093DE61-F336-42CD-83D9-0CA34B5A865A}" presName="circle1" presStyleLbl="node1" presStyleIdx="0" presStyleCnt="1"/>
      <dgm:spPr>
        <a:gradFill rotWithShape="0">
          <a:gsLst>
            <a:gs pos="0">
              <a:schemeClr val="bg2">
                <a:lumMod val="9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</a:gradFill>
      </dgm:spPr>
    </dgm:pt>
    <dgm:pt modelId="{1FE65746-19C3-43F4-A876-5356190E47AD}" type="pres">
      <dgm:prSet presAssocID="{0093DE61-F336-42CD-83D9-0CA34B5A865A}" presName="space" presStyleCnt="0"/>
      <dgm:spPr/>
    </dgm:pt>
    <dgm:pt modelId="{61F749D5-4EA5-4316-8BC9-C986EE1652D4}" type="pres">
      <dgm:prSet presAssocID="{0093DE61-F336-42CD-83D9-0CA34B5A865A}" presName="rect1" presStyleLbl="alignAcc1" presStyleIdx="0" presStyleCnt="1" custScaleY="100000" custLinFactNeighborX="18" custLinFactNeighborY="-89128"/>
      <dgm:spPr/>
      <dgm:t>
        <a:bodyPr/>
        <a:lstStyle/>
        <a:p>
          <a:endParaRPr lang="es-ES_tradnl"/>
        </a:p>
      </dgm:t>
    </dgm:pt>
    <dgm:pt modelId="{8B8933E5-CB1A-46B6-BE6D-0611FCB99D4C}" type="pres">
      <dgm:prSet presAssocID="{0093DE61-F336-42CD-83D9-0CA34B5A865A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38CC724B-5DEC-40B6-902E-4DE053A46BA1}" type="presOf" srcId="{0093DE61-F336-42CD-83D9-0CA34B5A865A}" destId="{8B8933E5-CB1A-46B6-BE6D-0611FCB99D4C}" srcOrd="1" destOrd="0" presId="urn:microsoft.com/office/officeart/2005/8/layout/target3"/>
    <dgm:cxn modelId="{8C3104E2-32D0-4FE1-9DC8-5283BD0CE6C8}" srcId="{674750C7-AEA2-40B9-B936-11DA092C5EE3}" destId="{0093DE61-F336-42CD-83D9-0CA34B5A865A}" srcOrd="0" destOrd="0" parTransId="{726E167C-52F6-4D57-B903-EA7C3AAEC7BF}" sibTransId="{DD4D5DDD-9A12-40ED-A7DA-0DF12FDD269D}"/>
    <dgm:cxn modelId="{473790A4-101C-4F63-8761-DCB0FDD09C7A}" type="presOf" srcId="{674750C7-AEA2-40B9-B936-11DA092C5EE3}" destId="{F97E1FAA-31AC-44F4-86A2-17552CFEE44B}" srcOrd="0" destOrd="0" presId="urn:microsoft.com/office/officeart/2005/8/layout/target3"/>
    <dgm:cxn modelId="{48CD5FF3-873B-406B-90B4-13B6767834AE}" type="presOf" srcId="{0093DE61-F336-42CD-83D9-0CA34B5A865A}" destId="{61F749D5-4EA5-4316-8BC9-C986EE1652D4}" srcOrd="0" destOrd="0" presId="urn:microsoft.com/office/officeart/2005/8/layout/target3"/>
    <dgm:cxn modelId="{6D95C55B-849D-47CD-8820-960946288317}" type="presParOf" srcId="{F97E1FAA-31AC-44F4-86A2-17552CFEE44B}" destId="{1A0F0051-427D-4017-BE53-A57048347B37}" srcOrd="0" destOrd="0" presId="urn:microsoft.com/office/officeart/2005/8/layout/target3"/>
    <dgm:cxn modelId="{06A1E8AB-AF7F-4F1C-B078-E541E12CCA29}" type="presParOf" srcId="{F97E1FAA-31AC-44F4-86A2-17552CFEE44B}" destId="{1FE65746-19C3-43F4-A876-5356190E47AD}" srcOrd="1" destOrd="0" presId="urn:microsoft.com/office/officeart/2005/8/layout/target3"/>
    <dgm:cxn modelId="{F9E76C88-8338-4471-9220-DFD63560FBEC}" type="presParOf" srcId="{F97E1FAA-31AC-44F4-86A2-17552CFEE44B}" destId="{61F749D5-4EA5-4316-8BC9-C986EE1652D4}" srcOrd="2" destOrd="0" presId="urn:microsoft.com/office/officeart/2005/8/layout/target3"/>
    <dgm:cxn modelId="{D127DD46-C61D-47DC-BB66-8761505C0FA5}" type="presParOf" srcId="{F97E1FAA-31AC-44F4-86A2-17552CFEE44B}" destId="{8B8933E5-CB1A-46B6-BE6D-0611FCB99D4C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74750C7-AEA2-40B9-B936-11DA092C5EE3}" type="doc">
      <dgm:prSet loTypeId="urn:microsoft.com/office/officeart/2005/8/layout/target3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0093DE61-F336-42CD-83D9-0CA34B5A865A}">
      <dgm:prSet/>
      <dgm:spPr/>
      <dgm:t>
        <a:bodyPr/>
        <a:lstStyle/>
        <a:p>
          <a:pPr rtl="0"/>
          <a:r>
            <a:rPr lang="es-ES_tradnl" b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10. EVOLUCIÓ DE LA TAXA DE CONGESTIÓ A CATALUNYA (2014-2017)</a:t>
          </a:r>
          <a:endParaRPr lang="es-ES_tradnl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26E167C-52F6-4D57-B903-EA7C3AAEC7BF}" type="parTrans" cxnId="{8C3104E2-32D0-4FE1-9DC8-5283BD0CE6C8}">
      <dgm:prSet/>
      <dgm:spPr/>
      <dgm:t>
        <a:bodyPr/>
        <a:lstStyle/>
        <a:p>
          <a:endParaRPr lang="es-ES_tradnl"/>
        </a:p>
      </dgm:t>
    </dgm:pt>
    <dgm:pt modelId="{DD4D5DDD-9A12-40ED-A7DA-0DF12FDD269D}" type="sibTrans" cxnId="{8C3104E2-32D0-4FE1-9DC8-5283BD0CE6C8}">
      <dgm:prSet/>
      <dgm:spPr/>
      <dgm:t>
        <a:bodyPr/>
        <a:lstStyle/>
        <a:p>
          <a:endParaRPr lang="es-ES_tradnl"/>
        </a:p>
      </dgm:t>
    </dgm:pt>
    <dgm:pt modelId="{F97E1FAA-31AC-44F4-86A2-17552CFEE44B}" type="pres">
      <dgm:prSet presAssocID="{674750C7-AEA2-40B9-B936-11DA092C5EE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1A0F0051-427D-4017-BE53-A57048347B37}" type="pres">
      <dgm:prSet presAssocID="{0093DE61-F336-42CD-83D9-0CA34B5A865A}" presName="circle1" presStyleLbl="node1" presStyleIdx="0" presStyleCnt="1" custLinFactNeighborX="-16712"/>
      <dgm:spPr>
        <a:gradFill rotWithShape="0">
          <a:gsLst>
            <a:gs pos="0">
              <a:schemeClr val="bg2">
                <a:lumMod val="9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</a:gradFill>
      </dgm:spPr>
    </dgm:pt>
    <dgm:pt modelId="{1FE65746-19C3-43F4-A876-5356190E47AD}" type="pres">
      <dgm:prSet presAssocID="{0093DE61-F336-42CD-83D9-0CA34B5A865A}" presName="space" presStyleCnt="0"/>
      <dgm:spPr/>
    </dgm:pt>
    <dgm:pt modelId="{61F749D5-4EA5-4316-8BC9-C986EE1652D4}" type="pres">
      <dgm:prSet presAssocID="{0093DE61-F336-42CD-83D9-0CA34B5A865A}" presName="rect1" presStyleLbl="alignAcc1" presStyleIdx="0" presStyleCnt="1" custScaleX="100000" custScaleY="100000" custLinFactNeighborX="-1843" custLinFactNeighborY="-67868"/>
      <dgm:spPr/>
      <dgm:t>
        <a:bodyPr/>
        <a:lstStyle/>
        <a:p>
          <a:endParaRPr lang="es-ES_tradnl"/>
        </a:p>
      </dgm:t>
    </dgm:pt>
    <dgm:pt modelId="{8B8933E5-CB1A-46B6-BE6D-0611FCB99D4C}" type="pres">
      <dgm:prSet presAssocID="{0093DE61-F336-42CD-83D9-0CA34B5A865A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0616989B-28F4-451D-80FD-AAF1B78270FF}" type="presOf" srcId="{0093DE61-F336-42CD-83D9-0CA34B5A865A}" destId="{8B8933E5-CB1A-46B6-BE6D-0611FCB99D4C}" srcOrd="1" destOrd="0" presId="urn:microsoft.com/office/officeart/2005/8/layout/target3"/>
    <dgm:cxn modelId="{8C3104E2-32D0-4FE1-9DC8-5283BD0CE6C8}" srcId="{674750C7-AEA2-40B9-B936-11DA092C5EE3}" destId="{0093DE61-F336-42CD-83D9-0CA34B5A865A}" srcOrd="0" destOrd="0" parTransId="{726E167C-52F6-4D57-B903-EA7C3AAEC7BF}" sibTransId="{DD4D5DDD-9A12-40ED-A7DA-0DF12FDD269D}"/>
    <dgm:cxn modelId="{9E2CE336-C84D-4B89-BAD8-08D0EF010342}" type="presOf" srcId="{0093DE61-F336-42CD-83D9-0CA34B5A865A}" destId="{61F749D5-4EA5-4316-8BC9-C986EE1652D4}" srcOrd="0" destOrd="0" presId="urn:microsoft.com/office/officeart/2005/8/layout/target3"/>
    <dgm:cxn modelId="{6AF13796-9CC3-4923-A33E-61C02D01E0AF}" type="presOf" srcId="{674750C7-AEA2-40B9-B936-11DA092C5EE3}" destId="{F97E1FAA-31AC-44F4-86A2-17552CFEE44B}" srcOrd="0" destOrd="0" presId="urn:microsoft.com/office/officeart/2005/8/layout/target3"/>
    <dgm:cxn modelId="{6B503419-7C6D-4C30-8FD2-69149E115DE1}" type="presParOf" srcId="{F97E1FAA-31AC-44F4-86A2-17552CFEE44B}" destId="{1A0F0051-427D-4017-BE53-A57048347B37}" srcOrd="0" destOrd="0" presId="urn:microsoft.com/office/officeart/2005/8/layout/target3"/>
    <dgm:cxn modelId="{5161B61C-B73A-4820-B643-93521205B04D}" type="presParOf" srcId="{F97E1FAA-31AC-44F4-86A2-17552CFEE44B}" destId="{1FE65746-19C3-43F4-A876-5356190E47AD}" srcOrd="1" destOrd="0" presId="urn:microsoft.com/office/officeart/2005/8/layout/target3"/>
    <dgm:cxn modelId="{89757686-3DA0-4B25-959D-3F7762E9CB93}" type="presParOf" srcId="{F97E1FAA-31AC-44F4-86A2-17552CFEE44B}" destId="{61F749D5-4EA5-4316-8BC9-C986EE1652D4}" srcOrd="2" destOrd="0" presId="urn:microsoft.com/office/officeart/2005/8/layout/target3"/>
    <dgm:cxn modelId="{72A64430-2E34-44FB-AB14-32260694C6E1}" type="presParOf" srcId="{F97E1FAA-31AC-44F4-86A2-17552CFEE44B}" destId="{8B8933E5-CB1A-46B6-BE6D-0611FCB99D4C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74750C7-AEA2-40B9-B936-11DA092C5EE3}" type="doc">
      <dgm:prSet loTypeId="urn:microsoft.com/office/officeart/2005/8/layout/target3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0093DE61-F336-42CD-83D9-0CA34B5A865A}">
      <dgm:prSet/>
      <dgm:spPr/>
      <dgm:t>
        <a:bodyPr/>
        <a:lstStyle/>
        <a:p>
          <a:pPr rtl="0"/>
          <a:r>
            <a:rPr lang="es-ES_tradnl" b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11.  CÀRREGA DE TREBALL DELS ÒRGANS JUDICIALS DE CATALUNYA EL 2017 RESPECTE ALS MÒDULS D’ENTRADA D’ASSUMPTES ESTABLERTS PEL CONSELL GENERAL DEL PODER JUDICIAL</a:t>
          </a:r>
          <a:endParaRPr lang="es-ES_tradnl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26E167C-52F6-4D57-B903-EA7C3AAEC7BF}" type="parTrans" cxnId="{8C3104E2-32D0-4FE1-9DC8-5283BD0CE6C8}">
      <dgm:prSet/>
      <dgm:spPr/>
      <dgm:t>
        <a:bodyPr/>
        <a:lstStyle/>
        <a:p>
          <a:endParaRPr lang="es-ES_tradnl"/>
        </a:p>
      </dgm:t>
    </dgm:pt>
    <dgm:pt modelId="{DD4D5DDD-9A12-40ED-A7DA-0DF12FDD269D}" type="sibTrans" cxnId="{8C3104E2-32D0-4FE1-9DC8-5283BD0CE6C8}">
      <dgm:prSet/>
      <dgm:spPr/>
      <dgm:t>
        <a:bodyPr/>
        <a:lstStyle/>
        <a:p>
          <a:endParaRPr lang="es-ES_tradnl"/>
        </a:p>
      </dgm:t>
    </dgm:pt>
    <dgm:pt modelId="{F97E1FAA-31AC-44F4-86A2-17552CFEE44B}" type="pres">
      <dgm:prSet presAssocID="{674750C7-AEA2-40B9-B936-11DA092C5EE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1A0F0051-427D-4017-BE53-A57048347B37}" type="pres">
      <dgm:prSet presAssocID="{0093DE61-F336-42CD-83D9-0CA34B5A865A}" presName="circle1" presStyleLbl="node1" presStyleIdx="0" presStyleCnt="1"/>
      <dgm:spPr>
        <a:gradFill rotWithShape="0">
          <a:gsLst>
            <a:gs pos="0">
              <a:schemeClr val="bg2">
                <a:lumMod val="9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</a:gradFill>
      </dgm:spPr>
    </dgm:pt>
    <dgm:pt modelId="{1FE65746-19C3-43F4-A876-5356190E47AD}" type="pres">
      <dgm:prSet presAssocID="{0093DE61-F336-42CD-83D9-0CA34B5A865A}" presName="space" presStyleCnt="0"/>
      <dgm:spPr/>
    </dgm:pt>
    <dgm:pt modelId="{61F749D5-4EA5-4316-8BC9-C986EE1652D4}" type="pres">
      <dgm:prSet presAssocID="{0093DE61-F336-42CD-83D9-0CA34B5A865A}" presName="rect1" presStyleLbl="alignAcc1" presStyleIdx="0" presStyleCnt="1" custScaleY="100000" custLinFactNeighborX="-450" custLinFactNeighborY="-92857"/>
      <dgm:spPr/>
      <dgm:t>
        <a:bodyPr/>
        <a:lstStyle/>
        <a:p>
          <a:endParaRPr lang="es-ES_tradnl"/>
        </a:p>
      </dgm:t>
    </dgm:pt>
    <dgm:pt modelId="{8B8933E5-CB1A-46B6-BE6D-0611FCB99D4C}" type="pres">
      <dgm:prSet presAssocID="{0093DE61-F336-42CD-83D9-0CA34B5A865A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CD4B5976-72C2-4679-84CF-AFB11F2105C6}" type="presOf" srcId="{0093DE61-F336-42CD-83D9-0CA34B5A865A}" destId="{8B8933E5-CB1A-46B6-BE6D-0611FCB99D4C}" srcOrd="1" destOrd="0" presId="urn:microsoft.com/office/officeart/2005/8/layout/target3"/>
    <dgm:cxn modelId="{8C3104E2-32D0-4FE1-9DC8-5283BD0CE6C8}" srcId="{674750C7-AEA2-40B9-B936-11DA092C5EE3}" destId="{0093DE61-F336-42CD-83D9-0CA34B5A865A}" srcOrd="0" destOrd="0" parTransId="{726E167C-52F6-4D57-B903-EA7C3AAEC7BF}" sibTransId="{DD4D5DDD-9A12-40ED-A7DA-0DF12FDD269D}"/>
    <dgm:cxn modelId="{83AA8739-E5A8-464B-8B54-9818BBECD74A}" type="presOf" srcId="{674750C7-AEA2-40B9-B936-11DA092C5EE3}" destId="{F97E1FAA-31AC-44F4-86A2-17552CFEE44B}" srcOrd="0" destOrd="0" presId="urn:microsoft.com/office/officeart/2005/8/layout/target3"/>
    <dgm:cxn modelId="{017D23AF-01F1-430A-83A6-F635B846B0C0}" type="presOf" srcId="{0093DE61-F336-42CD-83D9-0CA34B5A865A}" destId="{61F749D5-4EA5-4316-8BC9-C986EE1652D4}" srcOrd="0" destOrd="0" presId="urn:microsoft.com/office/officeart/2005/8/layout/target3"/>
    <dgm:cxn modelId="{3F14738E-30A3-469B-BFA1-D2D8D143051B}" type="presParOf" srcId="{F97E1FAA-31AC-44F4-86A2-17552CFEE44B}" destId="{1A0F0051-427D-4017-BE53-A57048347B37}" srcOrd="0" destOrd="0" presId="urn:microsoft.com/office/officeart/2005/8/layout/target3"/>
    <dgm:cxn modelId="{3FE333A0-2BEF-4130-9421-A6E058F0F7D8}" type="presParOf" srcId="{F97E1FAA-31AC-44F4-86A2-17552CFEE44B}" destId="{1FE65746-19C3-43F4-A876-5356190E47AD}" srcOrd="1" destOrd="0" presId="urn:microsoft.com/office/officeart/2005/8/layout/target3"/>
    <dgm:cxn modelId="{67BD95FF-EBC9-436D-B69F-601644134ECB}" type="presParOf" srcId="{F97E1FAA-31AC-44F4-86A2-17552CFEE44B}" destId="{61F749D5-4EA5-4316-8BC9-C986EE1652D4}" srcOrd="2" destOrd="0" presId="urn:microsoft.com/office/officeart/2005/8/layout/target3"/>
    <dgm:cxn modelId="{B74564A9-FCFB-46D4-9779-6E79553F1865}" type="presParOf" srcId="{F97E1FAA-31AC-44F4-86A2-17552CFEE44B}" destId="{8B8933E5-CB1A-46B6-BE6D-0611FCB99D4C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74750C7-AEA2-40B9-B936-11DA092C5EE3}" type="doc">
      <dgm:prSet loTypeId="urn:microsoft.com/office/officeart/2005/8/layout/target3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0093DE61-F336-42CD-83D9-0CA34B5A865A}">
      <dgm:prSet/>
      <dgm:spPr/>
      <dgm:t>
        <a:bodyPr/>
        <a:lstStyle/>
        <a:p>
          <a:pPr rtl="0"/>
          <a:r>
            <a:rPr lang="es-ES_tradnl" b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12. EVOLUCIÓ DELS PROCEDIMENTS CONCURSALS TRAMITAS PELS JUTJATS MERCANTILS: </a:t>
          </a:r>
        </a:p>
        <a:p>
          <a:pPr rtl="0"/>
          <a:r>
            <a:rPr lang="es-ES_tradnl" b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2013-2017</a:t>
          </a:r>
          <a:endParaRPr lang="es-ES_tradnl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26E167C-52F6-4D57-B903-EA7C3AAEC7BF}" type="parTrans" cxnId="{8C3104E2-32D0-4FE1-9DC8-5283BD0CE6C8}">
      <dgm:prSet/>
      <dgm:spPr/>
      <dgm:t>
        <a:bodyPr/>
        <a:lstStyle/>
        <a:p>
          <a:endParaRPr lang="es-ES_tradnl"/>
        </a:p>
      </dgm:t>
    </dgm:pt>
    <dgm:pt modelId="{DD4D5DDD-9A12-40ED-A7DA-0DF12FDD269D}" type="sibTrans" cxnId="{8C3104E2-32D0-4FE1-9DC8-5283BD0CE6C8}">
      <dgm:prSet/>
      <dgm:spPr/>
      <dgm:t>
        <a:bodyPr/>
        <a:lstStyle/>
        <a:p>
          <a:endParaRPr lang="es-ES_tradnl"/>
        </a:p>
      </dgm:t>
    </dgm:pt>
    <dgm:pt modelId="{F97E1FAA-31AC-44F4-86A2-17552CFEE44B}" type="pres">
      <dgm:prSet presAssocID="{674750C7-AEA2-40B9-B936-11DA092C5EE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1A0F0051-427D-4017-BE53-A57048347B37}" type="pres">
      <dgm:prSet presAssocID="{0093DE61-F336-42CD-83D9-0CA34B5A865A}" presName="circle1" presStyleLbl="node1" presStyleIdx="0" presStyleCnt="1"/>
      <dgm:spPr>
        <a:gradFill rotWithShape="0">
          <a:gsLst>
            <a:gs pos="0">
              <a:schemeClr val="bg2">
                <a:lumMod val="9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</a:gradFill>
      </dgm:spPr>
    </dgm:pt>
    <dgm:pt modelId="{1FE65746-19C3-43F4-A876-5356190E47AD}" type="pres">
      <dgm:prSet presAssocID="{0093DE61-F336-42CD-83D9-0CA34B5A865A}" presName="space" presStyleCnt="0"/>
      <dgm:spPr/>
    </dgm:pt>
    <dgm:pt modelId="{61F749D5-4EA5-4316-8BC9-C986EE1652D4}" type="pres">
      <dgm:prSet presAssocID="{0093DE61-F336-42CD-83D9-0CA34B5A865A}" presName="rect1" presStyleLbl="alignAcc1" presStyleIdx="0" presStyleCnt="1" custScaleY="100000" custLinFactNeighborX="-450" custLinFactNeighborY="-92857"/>
      <dgm:spPr/>
      <dgm:t>
        <a:bodyPr/>
        <a:lstStyle/>
        <a:p>
          <a:endParaRPr lang="es-ES_tradnl"/>
        </a:p>
      </dgm:t>
    </dgm:pt>
    <dgm:pt modelId="{8B8933E5-CB1A-46B6-BE6D-0611FCB99D4C}" type="pres">
      <dgm:prSet presAssocID="{0093DE61-F336-42CD-83D9-0CA34B5A865A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BB9B2A2C-517E-4D63-AE75-574C5AD1DC1F}" type="presOf" srcId="{674750C7-AEA2-40B9-B936-11DA092C5EE3}" destId="{F97E1FAA-31AC-44F4-86A2-17552CFEE44B}" srcOrd="0" destOrd="0" presId="urn:microsoft.com/office/officeart/2005/8/layout/target3"/>
    <dgm:cxn modelId="{61E29C14-5872-4FD7-A589-CC8EF8838928}" type="presOf" srcId="{0093DE61-F336-42CD-83D9-0CA34B5A865A}" destId="{61F749D5-4EA5-4316-8BC9-C986EE1652D4}" srcOrd="0" destOrd="0" presId="urn:microsoft.com/office/officeart/2005/8/layout/target3"/>
    <dgm:cxn modelId="{8C3104E2-32D0-4FE1-9DC8-5283BD0CE6C8}" srcId="{674750C7-AEA2-40B9-B936-11DA092C5EE3}" destId="{0093DE61-F336-42CD-83D9-0CA34B5A865A}" srcOrd="0" destOrd="0" parTransId="{726E167C-52F6-4D57-B903-EA7C3AAEC7BF}" sibTransId="{DD4D5DDD-9A12-40ED-A7DA-0DF12FDD269D}"/>
    <dgm:cxn modelId="{721F881B-49FD-434E-B9C4-02951957C290}" type="presOf" srcId="{0093DE61-F336-42CD-83D9-0CA34B5A865A}" destId="{8B8933E5-CB1A-46B6-BE6D-0611FCB99D4C}" srcOrd="1" destOrd="0" presId="urn:microsoft.com/office/officeart/2005/8/layout/target3"/>
    <dgm:cxn modelId="{0D9D37B3-44BF-4DC1-9D99-968261F1A971}" type="presParOf" srcId="{F97E1FAA-31AC-44F4-86A2-17552CFEE44B}" destId="{1A0F0051-427D-4017-BE53-A57048347B37}" srcOrd="0" destOrd="0" presId="urn:microsoft.com/office/officeart/2005/8/layout/target3"/>
    <dgm:cxn modelId="{5940D9C6-943D-41C1-8E40-7CF93CCC6030}" type="presParOf" srcId="{F97E1FAA-31AC-44F4-86A2-17552CFEE44B}" destId="{1FE65746-19C3-43F4-A876-5356190E47AD}" srcOrd="1" destOrd="0" presId="urn:microsoft.com/office/officeart/2005/8/layout/target3"/>
    <dgm:cxn modelId="{B92C23A9-E62A-4105-AC32-51FFD11BF525}" type="presParOf" srcId="{F97E1FAA-31AC-44F4-86A2-17552CFEE44B}" destId="{61F749D5-4EA5-4316-8BC9-C986EE1652D4}" srcOrd="2" destOrd="0" presId="urn:microsoft.com/office/officeart/2005/8/layout/target3"/>
    <dgm:cxn modelId="{696CAC52-84E7-4D5E-8C42-88552423CB79}" type="presParOf" srcId="{F97E1FAA-31AC-44F4-86A2-17552CFEE44B}" destId="{8B8933E5-CB1A-46B6-BE6D-0611FCB99D4C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74750C7-AEA2-40B9-B936-11DA092C5EE3}" type="doc">
      <dgm:prSet loTypeId="urn:microsoft.com/office/officeart/2005/8/layout/target3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0093DE61-F336-42CD-83D9-0CA34B5A865A}">
      <dgm:prSet/>
      <dgm:spPr/>
      <dgm:t>
        <a:bodyPr/>
        <a:lstStyle/>
        <a:p>
          <a:pPr rtl="0"/>
          <a:r>
            <a:rPr lang="es-ES_tradnl" b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13. EVOLUCIÓ DELS PROCEDIMENTS CONCURSALS DE PERSONES FÌSIQUES TRAMITAS PELS JUTJATS DE PRIMERA INSTÀNCIA I PRIMERA INSTÀNCIA I INSTRUCCIÓ: </a:t>
          </a:r>
        </a:p>
        <a:p>
          <a:pPr rtl="0"/>
          <a:r>
            <a:rPr lang="es-ES_tradnl" b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2016-2017</a:t>
          </a:r>
          <a:endParaRPr lang="es-ES_tradnl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26E167C-52F6-4D57-B903-EA7C3AAEC7BF}" type="parTrans" cxnId="{8C3104E2-32D0-4FE1-9DC8-5283BD0CE6C8}">
      <dgm:prSet/>
      <dgm:spPr/>
      <dgm:t>
        <a:bodyPr/>
        <a:lstStyle/>
        <a:p>
          <a:endParaRPr lang="es-ES_tradnl"/>
        </a:p>
      </dgm:t>
    </dgm:pt>
    <dgm:pt modelId="{DD4D5DDD-9A12-40ED-A7DA-0DF12FDD269D}" type="sibTrans" cxnId="{8C3104E2-32D0-4FE1-9DC8-5283BD0CE6C8}">
      <dgm:prSet/>
      <dgm:spPr/>
      <dgm:t>
        <a:bodyPr/>
        <a:lstStyle/>
        <a:p>
          <a:endParaRPr lang="es-ES_tradnl"/>
        </a:p>
      </dgm:t>
    </dgm:pt>
    <dgm:pt modelId="{F97E1FAA-31AC-44F4-86A2-17552CFEE44B}" type="pres">
      <dgm:prSet presAssocID="{674750C7-AEA2-40B9-B936-11DA092C5EE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1A0F0051-427D-4017-BE53-A57048347B37}" type="pres">
      <dgm:prSet presAssocID="{0093DE61-F336-42CD-83D9-0CA34B5A865A}" presName="circle1" presStyleLbl="node1" presStyleIdx="0" presStyleCnt="1"/>
      <dgm:spPr>
        <a:gradFill rotWithShape="0">
          <a:gsLst>
            <a:gs pos="0">
              <a:schemeClr val="bg2">
                <a:lumMod val="9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</a:gradFill>
      </dgm:spPr>
    </dgm:pt>
    <dgm:pt modelId="{1FE65746-19C3-43F4-A876-5356190E47AD}" type="pres">
      <dgm:prSet presAssocID="{0093DE61-F336-42CD-83D9-0CA34B5A865A}" presName="space" presStyleCnt="0"/>
      <dgm:spPr/>
    </dgm:pt>
    <dgm:pt modelId="{61F749D5-4EA5-4316-8BC9-C986EE1652D4}" type="pres">
      <dgm:prSet presAssocID="{0093DE61-F336-42CD-83D9-0CA34B5A865A}" presName="rect1" presStyleLbl="alignAcc1" presStyleIdx="0" presStyleCnt="1" custScaleY="100000" custLinFactNeighborX="-450" custLinFactNeighborY="-92857"/>
      <dgm:spPr/>
      <dgm:t>
        <a:bodyPr/>
        <a:lstStyle/>
        <a:p>
          <a:endParaRPr lang="es-ES_tradnl"/>
        </a:p>
      </dgm:t>
    </dgm:pt>
    <dgm:pt modelId="{8B8933E5-CB1A-46B6-BE6D-0611FCB99D4C}" type="pres">
      <dgm:prSet presAssocID="{0093DE61-F336-42CD-83D9-0CA34B5A865A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47ECF1E6-C561-423F-96E5-541ED3E6EC33}" type="presOf" srcId="{0093DE61-F336-42CD-83D9-0CA34B5A865A}" destId="{61F749D5-4EA5-4316-8BC9-C986EE1652D4}" srcOrd="0" destOrd="0" presId="urn:microsoft.com/office/officeart/2005/8/layout/target3"/>
    <dgm:cxn modelId="{4FC4C72B-0737-411E-A79A-9212BECBDF00}" type="presOf" srcId="{674750C7-AEA2-40B9-B936-11DA092C5EE3}" destId="{F97E1FAA-31AC-44F4-86A2-17552CFEE44B}" srcOrd="0" destOrd="0" presId="urn:microsoft.com/office/officeart/2005/8/layout/target3"/>
    <dgm:cxn modelId="{8C3104E2-32D0-4FE1-9DC8-5283BD0CE6C8}" srcId="{674750C7-AEA2-40B9-B936-11DA092C5EE3}" destId="{0093DE61-F336-42CD-83D9-0CA34B5A865A}" srcOrd="0" destOrd="0" parTransId="{726E167C-52F6-4D57-B903-EA7C3AAEC7BF}" sibTransId="{DD4D5DDD-9A12-40ED-A7DA-0DF12FDD269D}"/>
    <dgm:cxn modelId="{A229EE07-53ED-4E7D-81E5-0D3F33DCB056}" type="presOf" srcId="{0093DE61-F336-42CD-83D9-0CA34B5A865A}" destId="{8B8933E5-CB1A-46B6-BE6D-0611FCB99D4C}" srcOrd="1" destOrd="0" presId="urn:microsoft.com/office/officeart/2005/8/layout/target3"/>
    <dgm:cxn modelId="{EC4ECC1B-D3DE-4805-9D71-534FF9B4A981}" type="presParOf" srcId="{F97E1FAA-31AC-44F4-86A2-17552CFEE44B}" destId="{1A0F0051-427D-4017-BE53-A57048347B37}" srcOrd="0" destOrd="0" presId="urn:microsoft.com/office/officeart/2005/8/layout/target3"/>
    <dgm:cxn modelId="{C0C224F8-BAF5-4375-8E48-9E3EED12ED25}" type="presParOf" srcId="{F97E1FAA-31AC-44F4-86A2-17552CFEE44B}" destId="{1FE65746-19C3-43F4-A876-5356190E47AD}" srcOrd="1" destOrd="0" presId="urn:microsoft.com/office/officeart/2005/8/layout/target3"/>
    <dgm:cxn modelId="{651F1BD7-C65D-4508-92BA-9B981A1838FB}" type="presParOf" srcId="{F97E1FAA-31AC-44F4-86A2-17552CFEE44B}" destId="{61F749D5-4EA5-4316-8BC9-C986EE1652D4}" srcOrd="2" destOrd="0" presId="urn:microsoft.com/office/officeart/2005/8/layout/target3"/>
    <dgm:cxn modelId="{D1201617-73C2-4017-B3AC-E77F21107F59}" type="presParOf" srcId="{F97E1FAA-31AC-44F4-86A2-17552CFEE44B}" destId="{8B8933E5-CB1A-46B6-BE6D-0611FCB99D4C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74750C7-AEA2-40B9-B936-11DA092C5EE3}" type="doc">
      <dgm:prSet loTypeId="urn:microsoft.com/office/officeart/2005/8/layout/target3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0093DE61-F336-42CD-83D9-0CA34B5A865A}">
      <dgm:prSet/>
      <dgm:spPr/>
      <dgm:t>
        <a:bodyPr/>
        <a:lstStyle/>
        <a:p>
          <a:pPr rtl="0"/>
          <a:r>
            <a:rPr lang="es-ES_tradnl" b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14. COMPARATIVA DELS PROCEDIMENTS CONCURSALS   1r a 3r TRIMESTRE DE 2017-2018</a:t>
          </a:r>
          <a:endParaRPr lang="es-ES_tradnl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26E167C-52F6-4D57-B903-EA7C3AAEC7BF}" type="parTrans" cxnId="{8C3104E2-32D0-4FE1-9DC8-5283BD0CE6C8}">
      <dgm:prSet/>
      <dgm:spPr/>
      <dgm:t>
        <a:bodyPr/>
        <a:lstStyle/>
        <a:p>
          <a:endParaRPr lang="es-ES_tradnl"/>
        </a:p>
      </dgm:t>
    </dgm:pt>
    <dgm:pt modelId="{DD4D5DDD-9A12-40ED-A7DA-0DF12FDD269D}" type="sibTrans" cxnId="{8C3104E2-32D0-4FE1-9DC8-5283BD0CE6C8}">
      <dgm:prSet/>
      <dgm:spPr/>
      <dgm:t>
        <a:bodyPr/>
        <a:lstStyle/>
        <a:p>
          <a:endParaRPr lang="es-ES_tradnl"/>
        </a:p>
      </dgm:t>
    </dgm:pt>
    <dgm:pt modelId="{F97E1FAA-31AC-44F4-86A2-17552CFEE44B}" type="pres">
      <dgm:prSet presAssocID="{674750C7-AEA2-40B9-B936-11DA092C5EE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1A0F0051-427D-4017-BE53-A57048347B37}" type="pres">
      <dgm:prSet presAssocID="{0093DE61-F336-42CD-83D9-0CA34B5A865A}" presName="circle1" presStyleLbl="node1" presStyleIdx="0" presStyleCnt="1"/>
      <dgm:spPr>
        <a:gradFill rotWithShape="0">
          <a:gsLst>
            <a:gs pos="0">
              <a:schemeClr val="bg2">
                <a:lumMod val="9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</a:gradFill>
      </dgm:spPr>
    </dgm:pt>
    <dgm:pt modelId="{1FE65746-19C3-43F4-A876-5356190E47AD}" type="pres">
      <dgm:prSet presAssocID="{0093DE61-F336-42CD-83D9-0CA34B5A865A}" presName="space" presStyleCnt="0"/>
      <dgm:spPr/>
    </dgm:pt>
    <dgm:pt modelId="{61F749D5-4EA5-4316-8BC9-C986EE1652D4}" type="pres">
      <dgm:prSet presAssocID="{0093DE61-F336-42CD-83D9-0CA34B5A865A}" presName="rect1" presStyleLbl="alignAcc1" presStyleIdx="0" presStyleCnt="1" custScaleY="100000" custLinFactNeighborX="-450" custLinFactNeighborY="-92857"/>
      <dgm:spPr/>
      <dgm:t>
        <a:bodyPr/>
        <a:lstStyle/>
        <a:p>
          <a:endParaRPr lang="es-ES_tradnl"/>
        </a:p>
      </dgm:t>
    </dgm:pt>
    <dgm:pt modelId="{8B8933E5-CB1A-46B6-BE6D-0611FCB99D4C}" type="pres">
      <dgm:prSet presAssocID="{0093DE61-F336-42CD-83D9-0CA34B5A865A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A250003B-05BB-47EF-9A5B-E4DD99D450EC}" type="presOf" srcId="{0093DE61-F336-42CD-83D9-0CA34B5A865A}" destId="{61F749D5-4EA5-4316-8BC9-C986EE1652D4}" srcOrd="0" destOrd="0" presId="urn:microsoft.com/office/officeart/2005/8/layout/target3"/>
    <dgm:cxn modelId="{8C3104E2-32D0-4FE1-9DC8-5283BD0CE6C8}" srcId="{674750C7-AEA2-40B9-B936-11DA092C5EE3}" destId="{0093DE61-F336-42CD-83D9-0CA34B5A865A}" srcOrd="0" destOrd="0" parTransId="{726E167C-52F6-4D57-B903-EA7C3AAEC7BF}" sibTransId="{DD4D5DDD-9A12-40ED-A7DA-0DF12FDD269D}"/>
    <dgm:cxn modelId="{4044C002-04B1-4666-BB31-217E69389B25}" type="presOf" srcId="{674750C7-AEA2-40B9-B936-11DA092C5EE3}" destId="{F97E1FAA-31AC-44F4-86A2-17552CFEE44B}" srcOrd="0" destOrd="0" presId="urn:microsoft.com/office/officeart/2005/8/layout/target3"/>
    <dgm:cxn modelId="{E11E4FA1-55F0-49E1-880B-0297EE603ADB}" type="presOf" srcId="{0093DE61-F336-42CD-83D9-0CA34B5A865A}" destId="{8B8933E5-CB1A-46B6-BE6D-0611FCB99D4C}" srcOrd="1" destOrd="0" presId="urn:microsoft.com/office/officeart/2005/8/layout/target3"/>
    <dgm:cxn modelId="{E982EAB3-9714-4E9A-860A-1BC93C059773}" type="presParOf" srcId="{F97E1FAA-31AC-44F4-86A2-17552CFEE44B}" destId="{1A0F0051-427D-4017-BE53-A57048347B37}" srcOrd="0" destOrd="0" presId="urn:microsoft.com/office/officeart/2005/8/layout/target3"/>
    <dgm:cxn modelId="{9C3B5C60-4A61-4218-AE88-EBC2D7880BD4}" type="presParOf" srcId="{F97E1FAA-31AC-44F4-86A2-17552CFEE44B}" destId="{1FE65746-19C3-43F4-A876-5356190E47AD}" srcOrd="1" destOrd="0" presId="urn:microsoft.com/office/officeart/2005/8/layout/target3"/>
    <dgm:cxn modelId="{7273C8CB-8144-4FF7-B017-321A18AB00EB}" type="presParOf" srcId="{F97E1FAA-31AC-44F4-86A2-17552CFEE44B}" destId="{61F749D5-4EA5-4316-8BC9-C986EE1652D4}" srcOrd="2" destOrd="0" presId="urn:microsoft.com/office/officeart/2005/8/layout/target3"/>
    <dgm:cxn modelId="{0B6B5AD5-EA38-4F83-BECD-74BFF7671918}" type="presParOf" srcId="{F97E1FAA-31AC-44F4-86A2-17552CFEE44B}" destId="{8B8933E5-CB1A-46B6-BE6D-0611FCB99D4C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74750C7-AEA2-40B9-B936-11DA092C5EE3}" type="doc">
      <dgm:prSet loTypeId="urn:microsoft.com/office/officeart/2005/8/layout/target3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0093DE61-F336-42CD-83D9-0CA34B5A865A}">
      <dgm:prSet/>
      <dgm:spPr/>
      <dgm:t>
        <a:bodyPr/>
        <a:lstStyle/>
        <a:p>
          <a:pPr rtl="0"/>
          <a:r>
            <a:rPr lang="pt-BR" b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15.  PROCEDIMENTS LABORALS D’ACOMIADAMENT: </a:t>
          </a:r>
        </a:p>
        <a:p>
          <a:pPr rtl="0"/>
          <a:r>
            <a:rPr lang="pt-BR" b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2013-2017</a:t>
          </a:r>
          <a:endParaRPr lang="es-ES_tradnl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26E167C-52F6-4D57-B903-EA7C3AAEC7BF}" type="parTrans" cxnId="{8C3104E2-32D0-4FE1-9DC8-5283BD0CE6C8}">
      <dgm:prSet/>
      <dgm:spPr/>
      <dgm:t>
        <a:bodyPr/>
        <a:lstStyle/>
        <a:p>
          <a:endParaRPr lang="es-ES_tradnl"/>
        </a:p>
      </dgm:t>
    </dgm:pt>
    <dgm:pt modelId="{DD4D5DDD-9A12-40ED-A7DA-0DF12FDD269D}" type="sibTrans" cxnId="{8C3104E2-32D0-4FE1-9DC8-5283BD0CE6C8}">
      <dgm:prSet/>
      <dgm:spPr/>
      <dgm:t>
        <a:bodyPr/>
        <a:lstStyle/>
        <a:p>
          <a:endParaRPr lang="es-ES_tradnl"/>
        </a:p>
      </dgm:t>
    </dgm:pt>
    <dgm:pt modelId="{F97E1FAA-31AC-44F4-86A2-17552CFEE44B}" type="pres">
      <dgm:prSet presAssocID="{674750C7-AEA2-40B9-B936-11DA092C5EE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1A0F0051-427D-4017-BE53-A57048347B37}" type="pres">
      <dgm:prSet presAssocID="{0093DE61-F336-42CD-83D9-0CA34B5A865A}" presName="circle1" presStyleLbl="node1" presStyleIdx="0" presStyleCnt="1"/>
      <dgm:spPr>
        <a:gradFill rotWithShape="0">
          <a:gsLst>
            <a:gs pos="0">
              <a:schemeClr val="bg2">
                <a:lumMod val="9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</a:gradFill>
      </dgm:spPr>
    </dgm:pt>
    <dgm:pt modelId="{1FE65746-19C3-43F4-A876-5356190E47AD}" type="pres">
      <dgm:prSet presAssocID="{0093DE61-F336-42CD-83D9-0CA34B5A865A}" presName="space" presStyleCnt="0"/>
      <dgm:spPr/>
    </dgm:pt>
    <dgm:pt modelId="{61F749D5-4EA5-4316-8BC9-C986EE1652D4}" type="pres">
      <dgm:prSet presAssocID="{0093DE61-F336-42CD-83D9-0CA34B5A865A}" presName="rect1" presStyleLbl="alignAcc1" presStyleIdx="0" presStyleCnt="1" custScaleY="100000" custLinFactNeighborX="-450" custLinFactNeighborY="-92857"/>
      <dgm:spPr/>
      <dgm:t>
        <a:bodyPr/>
        <a:lstStyle/>
        <a:p>
          <a:endParaRPr lang="es-ES_tradnl"/>
        </a:p>
      </dgm:t>
    </dgm:pt>
    <dgm:pt modelId="{8B8933E5-CB1A-46B6-BE6D-0611FCB99D4C}" type="pres">
      <dgm:prSet presAssocID="{0093DE61-F336-42CD-83D9-0CA34B5A865A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54DCFE17-31FD-48FB-83D4-2561F80B4BC3}" type="presOf" srcId="{674750C7-AEA2-40B9-B936-11DA092C5EE3}" destId="{F97E1FAA-31AC-44F4-86A2-17552CFEE44B}" srcOrd="0" destOrd="0" presId="urn:microsoft.com/office/officeart/2005/8/layout/target3"/>
    <dgm:cxn modelId="{8C3104E2-32D0-4FE1-9DC8-5283BD0CE6C8}" srcId="{674750C7-AEA2-40B9-B936-11DA092C5EE3}" destId="{0093DE61-F336-42CD-83D9-0CA34B5A865A}" srcOrd="0" destOrd="0" parTransId="{726E167C-52F6-4D57-B903-EA7C3AAEC7BF}" sibTransId="{DD4D5DDD-9A12-40ED-A7DA-0DF12FDD269D}"/>
    <dgm:cxn modelId="{B7B3706C-1095-433D-ACFB-B23BF1767732}" type="presOf" srcId="{0093DE61-F336-42CD-83D9-0CA34B5A865A}" destId="{8B8933E5-CB1A-46B6-BE6D-0611FCB99D4C}" srcOrd="1" destOrd="0" presId="urn:microsoft.com/office/officeart/2005/8/layout/target3"/>
    <dgm:cxn modelId="{296B7EAA-15F9-42B8-A112-5973B899FC01}" type="presOf" srcId="{0093DE61-F336-42CD-83D9-0CA34B5A865A}" destId="{61F749D5-4EA5-4316-8BC9-C986EE1652D4}" srcOrd="0" destOrd="0" presId="urn:microsoft.com/office/officeart/2005/8/layout/target3"/>
    <dgm:cxn modelId="{33CB0CEB-DBB2-45D3-A31E-EBF4513262CF}" type="presParOf" srcId="{F97E1FAA-31AC-44F4-86A2-17552CFEE44B}" destId="{1A0F0051-427D-4017-BE53-A57048347B37}" srcOrd="0" destOrd="0" presId="urn:microsoft.com/office/officeart/2005/8/layout/target3"/>
    <dgm:cxn modelId="{412FC922-6E5E-427C-B6F1-84CA684D8051}" type="presParOf" srcId="{F97E1FAA-31AC-44F4-86A2-17552CFEE44B}" destId="{1FE65746-19C3-43F4-A876-5356190E47AD}" srcOrd="1" destOrd="0" presId="urn:microsoft.com/office/officeart/2005/8/layout/target3"/>
    <dgm:cxn modelId="{28F16A5A-506C-4579-92B4-CCC0249A0D55}" type="presParOf" srcId="{F97E1FAA-31AC-44F4-86A2-17552CFEE44B}" destId="{61F749D5-4EA5-4316-8BC9-C986EE1652D4}" srcOrd="2" destOrd="0" presId="urn:microsoft.com/office/officeart/2005/8/layout/target3"/>
    <dgm:cxn modelId="{FE67BD0B-F271-4929-82D8-B91D8118EA87}" type="presParOf" srcId="{F97E1FAA-31AC-44F4-86A2-17552CFEE44B}" destId="{8B8933E5-CB1A-46B6-BE6D-0611FCB99D4C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74750C7-AEA2-40B9-B936-11DA092C5EE3}" type="doc">
      <dgm:prSet loTypeId="urn:microsoft.com/office/officeart/2005/8/layout/target3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864E247D-0A07-497C-9D19-C012966218FE}">
      <dgm:prSet custT="1"/>
      <dgm:spPr/>
      <dgm:t>
        <a:bodyPr/>
        <a:lstStyle/>
        <a:p>
          <a:pPr rtl="0"/>
          <a:r>
            <a:rPr lang="pt-BR" sz="1500" b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16. COMPARATIVA DELS PROCEDIMENTS LABORALS D’ACOMIADAMENT:   1er a 3er trimestre 2017-2018 </a:t>
          </a:r>
        </a:p>
      </dgm:t>
    </dgm:pt>
    <dgm:pt modelId="{125B87EE-399A-4AFD-BEB1-C4BAF22C8D54}" type="parTrans" cxnId="{D898858A-6121-4E1B-8E1F-D5A408C27329}">
      <dgm:prSet/>
      <dgm:spPr/>
      <dgm:t>
        <a:bodyPr/>
        <a:lstStyle/>
        <a:p>
          <a:endParaRPr lang="es-ES_tradnl"/>
        </a:p>
      </dgm:t>
    </dgm:pt>
    <dgm:pt modelId="{5CDF32F4-ADF2-4EC3-BCDC-75A57A27248C}" type="sibTrans" cxnId="{D898858A-6121-4E1B-8E1F-D5A408C27329}">
      <dgm:prSet/>
      <dgm:spPr/>
      <dgm:t>
        <a:bodyPr/>
        <a:lstStyle/>
        <a:p>
          <a:endParaRPr lang="es-ES_tradnl"/>
        </a:p>
      </dgm:t>
    </dgm:pt>
    <dgm:pt modelId="{F97E1FAA-31AC-44F4-86A2-17552CFEE44B}" type="pres">
      <dgm:prSet presAssocID="{674750C7-AEA2-40B9-B936-11DA092C5EE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728A278C-04C8-4327-9936-1DAD904E2E5E}" type="pres">
      <dgm:prSet presAssocID="{864E247D-0A07-497C-9D19-C012966218FE}" presName="circle1" presStyleLbl="node1" presStyleIdx="0" presStyleCnt="1"/>
      <dgm:spPr/>
    </dgm:pt>
    <dgm:pt modelId="{F205F4DB-2E8F-4C76-9CEF-CD962D45F167}" type="pres">
      <dgm:prSet presAssocID="{864E247D-0A07-497C-9D19-C012966218FE}" presName="space" presStyleCnt="0"/>
      <dgm:spPr/>
    </dgm:pt>
    <dgm:pt modelId="{F5736A8C-249E-4957-8F9B-6B850BD052D4}" type="pres">
      <dgm:prSet presAssocID="{864E247D-0A07-497C-9D19-C012966218FE}" presName="rect1" presStyleLbl="alignAcc1" presStyleIdx="0" presStyleCnt="1"/>
      <dgm:spPr/>
      <dgm:t>
        <a:bodyPr/>
        <a:lstStyle/>
        <a:p>
          <a:endParaRPr lang="es-ES_tradnl"/>
        </a:p>
      </dgm:t>
    </dgm:pt>
    <dgm:pt modelId="{BD052E8B-258D-455B-8B0C-BD5240B0A18D}" type="pres">
      <dgm:prSet presAssocID="{864E247D-0A07-497C-9D19-C012966218FE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D898858A-6121-4E1B-8E1F-D5A408C27329}" srcId="{674750C7-AEA2-40B9-B936-11DA092C5EE3}" destId="{864E247D-0A07-497C-9D19-C012966218FE}" srcOrd="0" destOrd="0" parTransId="{125B87EE-399A-4AFD-BEB1-C4BAF22C8D54}" sibTransId="{5CDF32F4-ADF2-4EC3-BCDC-75A57A27248C}"/>
    <dgm:cxn modelId="{249D77BE-537F-4A95-ABF6-F717E6FC9D35}" type="presOf" srcId="{674750C7-AEA2-40B9-B936-11DA092C5EE3}" destId="{F97E1FAA-31AC-44F4-86A2-17552CFEE44B}" srcOrd="0" destOrd="0" presId="urn:microsoft.com/office/officeart/2005/8/layout/target3"/>
    <dgm:cxn modelId="{398B0787-B083-4447-851C-358105E6B7AE}" type="presOf" srcId="{864E247D-0A07-497C-9D19-C012966218FE}" destId="{F5736A8C-249E-4957-8F9B-6B850BD052D4}" srcOrd="0" destOrd="0" presId="urn:microsoft.com/office/officeart/2005/8/layout/target3"/>
    <dgm:cxn modelId="{B24CFC7B-9709-4B28-959E-20AB0BDAC692}" type="presOf" srcId="{864E247D-0A07-497C-9D19-C012966218FE}" destId="{BD052E8B-258D-455B-8B0C-BD5240B0A18D}" srcOrd="1" destOrd="0" presId="urn:microsoft.com/office/officeart/2005/8/layout/target3"/>
    <dgm:cxn modelId="{F183FD2F-54E9-403E-AC42-581A0E9FF2CE}" type="presParOf" srcId="{F97E1FAA-31AC-44F4-86A2-17552CFEE44B}" destId="{728A278C-04C8-4327-9936-1DAD904E2E5E}" srcOrd="0" destOrd="0" presId="urn:microsoft.com/office/officeart/2005/8/layout/target3"/>
    <dgm:cxn modelId="{50B6A502-4DEE-438E-9D28-E47447B8BDFE}" type="presParOf" srcId="{F97E1FAA-31AC-44F4-86A2-17552CFEE44B}" destId="{F205F4DB-2E8F-4C76-9CEF-CD962D45F167}" srcOrd="1" destOrd="0" presId="urn:microsoft.com/office/officeart/2005/8/layout/target3"/>
    <dgm:cxn modelId="{0035CF18-08C3-449B-B6E6-AD84B94CA96C}" type="presParOf" srcId="{F97E1FAA-31AC-44F4-86A2-17552CFEE44B}" destId="{F5736A8C-249E-4957-8F9B-6B850BD052D4}" srcOrd="2" destOrd="0" presId="urn:microsoft.com/office/officeart/2005/8/layout/target3"/>
    <dgm:cxn modelId="{30A16E13-B885-4E63-B22C-596E8511221F}" type="presParOf" srcId="{F97E1FAA-31AC-44F4-86A2-17552CFEE44B}" destId="{BD052E8B-258D-455B-8B0C-BD5240B0A18D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74750C7-AEA2-40B9-B936-11DA092C5EE3}" type="doc">
      <dgm:prSet loTypeId="urn:microsoft.com/office/officeart/2005/8/layout/target3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0093DE61-F336-42CD-83D9-0CA34B5A865A}">
      <dgm:prSet custT="1"/>
      <dgm:spPr/>
      <dgm:t>
        <a:bodyPr/>
        <a:lstStyle/>
        <a:p>
          <a:pPr rtl="0"/>
          <a:r>
            <a:rPr lang="es-ES_tradnl" sz="1500" b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17. PROCEDIMENTS HIPOTECARIS: 2013-2017</a:t>
          </a:r>
          <a:endParaRPr lang="es-ES_tradnl" sz="1500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26E167C-52F6-4D57-B903-EA7C3AAEC7BF}" type="parTrans" cxnId="{8C3104E2-32D0-4FE1-9DC8-5283BD0CE6C8}">
      <dgm:prSet/>
      <dgm:spPr/>
      <dgm:t>
        <a:bodyPr/>
        <a:lstStyle/>
        <a:p>
          <a:endParaRPr lang="es-ES_tradnl"/>
        </a:p>
      </dgm:t>
    </dgm:pt>
    <dgm:pt modelId="{DD4D5DDD-9A12-40ED-A7DA-0DF12FDD269D}" type="sibTrans" cxnId="{8C3104E2-32D0-4FE1-9DC8-5283BD0CE6C8}">
      <dgm:prSet/>
      <dgm:spPr/>
      <dgm:t>
        <a:bodyPr/>
        <a:lstStyle/>
        <a:p>
          <a:endParaRPr lang="es-ES_tradnl"/>
        </a:p>
      </dgm:t>
    </dgm:pt>
    <dgm:pt modelId="{F97E1FAA-31AC-44F4-86A2-17552CFEE44B}" type="pres">
      <dgm:prSet presAssocID="{674750C7-AEA2-40B9-B936-11DA092C5EE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1A0F0051-427D-4017-BE53-A57048347B37}" type="pres">
      <dgm:prSet presAssocID="{0093DE61-F336-42CD-83D9-0CA34B5A865A}" presName="circle1" presStyleLbl="node1" presStyleIdx="0" presStyleCnt="1"/>
      <dgm:spPr>
        <a:gradFill rotWithShape="0">
          <a:gsLst>
            <a:gs pos="0">
              <a:schemeClr val="bg2">
                <a:lumMod val="9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</a:gradFill>
      </dgm:spPr>
      <dgm:t>
        <a:bodyPr/>
        <a:lstStyle/>
        <a:p>
          <a:endParaRPr lang="es-ES_tradnl"/>
        </a:p>
      </dgm:t>
    </dgm:pt>
    <dgm:pt modelId="{1FE65746-19C3-43F4-A876-5356190E47AD}" type="pres">
      <dgm:prSet presAssocID="{0093DE61-F336-42CD-83D9-0CA34B5A865A}" presName="space" presStyleCnt="0"/>
      <dgm:spPr/>
    </dgm:pt>
    <dgm:pt modelId="{61F749D5-4EA5-4316-8BC9-C986EE1652D4}" type="pres">
      <dgm:prSet presAssocID="{0093DE61-F336-42CD-83D9-0CA34B5A865A}" presName="rect1" presStyleLbl="alignAcc1" presStyleIdx="0" presStyleCnt="1" custScaleY="100000" custLinFactNeighborX="-450" custLinFactNeighborY="-92857"/>
      <dgm:spPr/>
      <dgm:t>
        <a:bodyPr/>
        <a:lstStyle/>
        <a:p>
          <a:endParaRPr lang="es-ES_tradnl"/>
        </a:p>
      </dgm:t>
    </dgm:pt>
    <dgm:pt modelId="{8B8933E5-CB1A-46B6-BE6D-0611FCB99D4C}" type="pres">
      <dgm:prSet presAssocID="{0093DE61-F336-42CD-83D9-0CA34B5A865A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F5F95C80-0A2D-4CAA-BC7D-E3BF18D2F24E}" type="presOf" srcId="{0093DE61-F336-42CD-83D9-0CA34B5A865A}" destId="{61F749D5-4EA5-4316-8BC9-C986EE1652D4}" srcOrd="0" destOrd="0" presId="urn:microsoft.com/office/officeart/2005/8/layout/target3"/>
    <dgm:cxn modelId="{8C3104E2-32D0-4FE1-9DC8-5283BD0CE6C8}" srcId="{674750C7-AEA2-40B9-B936-11DA092C5EE3}" destId="{0093DE61-F336-42CD-83D9-0CA34B5A865A}" srcOrd="0" destOrd="0" parTransId="{726E167C-52F6-4D57-B903-EA7C3AAEC7BF}" sibTransId="{DD4D5DDD-9A12-40ED-A7DA-0DF12FDD269D}"/>
    <dgm:cxn modelId="{31260914-7BBF-4A5F-B41D-2CDA7FE3222A}" type="presOf" srcId="{0093DE61-F336-42CD-83D9-0CA34B5A865A}" destId="{8B8933E5-CB1A-46B6-BE6D-0611FCB99D4C}" srcOrd="1" destOrd="0" presId="urn:microsoft.com/office/officeart/2005/8/layout/target3"/>
    <dgm:cxn modelId="{07A85DF3-14AD-4F7D-BBF9-D4EF963DBE50}" type="presOf" srcId="{674750C7-AEA2-40B9-B936-11DA092C5EE3}" destId="{F97E1FAA-31AC-44F4-86A2-17552CFEE44B}" srcOrd="0" destOrd="0" presId="urn:microsoft.com/office/officeart/2005/8/layout/target3"/>
    <dgm:cxn modelId="{9AAE2C44-600A-406E-8733-EDB9EC4CAB38}" type="presParOf" srcId="{F97E1FAA-31AC-44F4-86A2-17552CFEE44B}" destId="{1A0F0051-427D-4017-BE53-A57048347B37}" srcOrd="0" destOrd="0" presId="urn:microsoft.com/office/officeart/2005/8/layout/target3"/>
    <dgm:cxn modelId="{A0C7528F-5564-4232-8EC9-6D30E32E8ED2}" type="presParOf" srcId="{F97E1FAA-31AC-44F4-86A2-17552CFEE44B}" destId="{1FE65746-19C3-43F4-A876-5356190E47AD}" srcOrd="1" destOrd="0" presId="urn:microsoft.com/office/officeart/2005/8/layout/target3"/>
    <dgm:cxn modelId="{B46E963E-5D2B-447E-AB51-648125648F4F}" type="presParOf" srcId="{F97E1FAA-31AC-44F4-86A2-17552CFEE44B}" destId="{61F749D5-4EA5-4316-8BC9-C986EE1652D4}" srcOrd="2" destOrd="0" presId="urn:microsoft.com/office/officeart/2005/8/layout/target3"/>
    <dgm:cxn modelId="{52959FD5-1AD3-432E-8B63-16BEF0328FE3}" type="presParOf" srcId="{F97E1FAA-31AC-44F4-86A2-17552CFEE44B}" destId="{8B8933E5-CB1A-46B6-BE6D-0611FCB99D4C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674750C7-AEA2-40B9-B936-11DA092C5EE3}" type="doc">
      <dgm:prSet loTypeId="urn:microsoft.com/office/officeart/2005/8/layout/target3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0093DE61-F336-42CD-83D9-0CA34B5A865A}">
      <dgm:prSet custT="1"/>
      <dgm:spPr/>
      <dgm:t>
        <a:bodyPr/>
        <a:lstStyle/>
        <a:p>
          <a:pPr rtl="0"/>
          <a:r>
            <a:rPr lang="es-ES_tradnl" sz="1500" b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18. COMPARATIVA 1r a 3r TRIMESTRE 2017-2018                      PROCEDIMENTS HIPOTECARIS</a:t>
          </a:r>
          <a:endParaRPr lang="es-ES_tradnl" sz="1500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26E167C-52F6-4D57-B903-EA7C3AAEC7BF}" type="parTrans" cxnId="{8C3104E2-32D0-4FE1-9DC8-5283BD0CE6C8}">
      <dgm:prSet/>
      <dgm:spPr/>
      <dgm:t>
        <a:bodyPr/>
        <a:lstStyle/>
        <a:p>
          <a:endParaRPr lang="es-ES_tradnl"/>
        </a:p>
      </dgm:t>
    </dgm:pt>
    <dgm:pt modelId="{DD4D5DDD-9A12-40ED-A7DA-0DF12FDD269D}" type="sibTrans" cxnId="{8C3104E2-32D0-4FE1-9DC8-5283BD0CE6C8}">
      <dgm:prSet/>
      <dgm:spPr/>
      <dgm:t>
        <a:bodyPr/>
        <a:lstStyle/>
        <a:p>
          <a:endParaRPr lang="es-ES_tradnl"/>
        </a:p>
      </dgm:t>
    </dgm:pt>
    <dgm:pt modelId="{F97E1FAA-31AC-44F4-86A2-17552CFEE44B}" type="pres">
      <dgm:prSet presAssocID="{674750C7-AEA2-40B9-B936-11DA092C5EE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1A0F0051-427D-4017-BE53-A57048347B37}" type="pres">
      <dgm:prSet presAssocID="{0093DE61-F336-42CD-83D9-0CA34B5A865A}" presName="circle1" presStyleLbl="node1" presStyleIdx="0" presStyleCnt="1"/>
      <dgm:spPr>
        <a:gradFill rotWithShape="0">
          <a:gsLst>
            <a:gs pos="0">
              <a:schemeClr val="bg2">
                <a:lumMod val="9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</a:gradFill>
      </dgm:spPr>
      <dgm:t>
        <a:bodyPr/>
        <a:lstStyle/>
        <a:p>
          <a:endParaRPr lang="es-ES_tradnl"/>
        </a:p>
      </dgm:t>
    </dgm:pt>
    <dgm:pt modelId="{1FE65746-19C3-43F4-A876-5356190E47AD}" type="pres">
      <dgm:prSet presAssocID="{0093DE61-F336-42CD-83D9-0CA34B5A865A}" presName="space" presStyleCnt="0"/>
      <dgm:spPr/>
    </dgm:pt>
    <dgm:pt modelId="{61F749D5-4EA5-4316-8BC9-C986EE1652D4}" type="pres">
      <dgm:prSet presAssocID="{0093DE61-F336-42CD-83D9-0CA34B5A865A}" presName="rect1" presStyleLbl="alignAcc1" presStyleIdx="0" presStyleCnt="1" custScaleY="100000" custLinFactNeighborX="-450" custLinFactNeighborY="-92857"/>
      <dgm:spPr/>
      <dgm:t>
        <a:bodyPr/>
        <a:lstStyle/>
        <a:p>
          <a:endParaRPr lang="es-ES_tradnl"/>
        </a:p>
      </dgm:t>
    </dgm:pt>
    <dgm:pt modelId="{8B8933E5-CB1A-46B6-BE6D-0611FCB99D4C}" type="pres">
      <dgm:prSet presAssocID="{0093DE61-F336-42CD-83D9-0CA34B5A865A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68E39A8F-ACDD-409D-8E99-780FA00B9E0C}" type="presOf" srcId="{674750C7-AEA2-40B9-B936-11DA092C5EE3}" destId="{F97E1FAA-31AC-44F4-86A2-17552CFEE44B}" srcOrd="0" destOrd="0" presId="urn:microsoft.com/office/officeart/2005/8/layout/target3"/>
    <dgm:cxn modelId="{8C3104E2-32D0-4FE1-9DC8-5283BD0CE6C8}" srcId="{674750C7-AEA2-40B9-B936-11DA092C5EE3}" destId="{0093DE61-F336-42CD-83D9-0CA34B5A865A}" srcOrd="0" destOrd="0" parTransId="{726E167C-52F6-4D57-B903-EA7C3AAEC7BF}" sibTransId="{DD4D5DDD-9A12-40ED-A7DA-0DF12FDD269D}"/>
    <dgm:cxn modelId="{7E406807-1167-4972-8988-387EF3EAE194}" type="presOf" srcId="{0093DE61-F336-42CD-83D9-0CA34B5A865A}" destId="{61F749D5-4EA5-4316-8BC9-C986EE1652D4}" srcOrd="0" destOrd="0" presId="urn:microsoft.com/office/officeart/2005/8/layout/target3"/>
    <dgm:cxn modelId="{71B5C7EF-DB30-4B8A-8C31-C6D300E39D7E}" type="presOf" srcId="{0093DE61-F336-42CD-83D9-0CA34B5A865A}" destId="{8B8933E5-CB1A-46B6-BE6D-0611FCB99D4C}" srcOrd="1" destOrd="0" presId="urn:microsoft.com/office/officeart/2005/8/layout/target3"/>
    <dgm:cxn modelId="{81633860-54DB-43C0-BD81-389AF4010C47}" type="presParOf" srcId="{F97E1FAA-31AC-44F4-86A2-17552CFEE44B}" destId="{1A0F0051-427D-4017-BE53-A57048347B37}" srcOrd="0" destOrd="0" presId="urn:microsoft.com/office/officeart/2005/8/layout/target3"/>
    <dgm:cxn modelId="{126A3E09-D40C-42BE-82ED-6209406AF5EB}" type="presParOf" srcId="{F97E1FAA-31AC-44F4-86A2-17552CFEE44B}" destId="{1FE65746-19C3-43F4-A876-5356190E47AD}" srcOrd="1" destOrd="0" presId="urn:microsoft.com/office/officeart/2005/8/layout/target3"/>
    <dgm:cxn modelId="{2C72EC5E-E736-44A1-BB1C-4D355406E6ED}" type="presParOf" srcId="{F97E1FAA-31AC-44F4-86A2-17552CFEE44B}" destId="{61F749D5-4EA5-4316-8BC9-C986EE1652D4}" srcOrd="2" destOrd="0" presId="urn:microsoft.com/office/officeart/2005/8/layout/target3"/>
    <dgm:cxn modelId="{9250C28D-C969-4465-94D7-3F7B869E7024}" type="presParOf" srcId="{F97E1FAA-31AC-44F4-86A2-17552CFEE44B}" destId="{8B8933E5-CB1A-46B6-BE6D-0611FCB99D4C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674750C7-AEA2-40B9-B936-11DA092C5EE3}" type="doc">
      <dgm:prSet loTypeId="urn:microsoft.com/office/officeart/2005/8/layout/target3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0093DE61-F336-42CD-83D9-0CA34B5A865A}">
      <dgm:prSet custT="1"/>
      <dgm:spPr/>
      <dgm:t>
        <a:bodyPr/>
        <a:lstStyle/>
        <a:p>
          <a:pPr rtl="0"/>
          <a:r>
            <a:rPr lang="es-ES_tradnl" sz="1600" b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19. LLANÇAMENTS: 2013-2017</a:t>
          </a:r>
          <a:endParaRPr lang="es-ES_tradnl" sz="1600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26E167C-52F6-4D57-B903-EA7C3AAEC7BF}" type="parTrans" cxnId="{8C3104E2-32D0-4FE1-9DC8-5283BD0CE6C8}">
      <dgm:prSet/>
      <dgm:spPr/>
      <dgm:t>
        <a:bodyPr/>
        <a:lstStyle/>
        <a:p>
          <a:endParaRPr lang="es-ES_tradnl"/>
        </a:p>
      </dgm:t>
    </dgm:pt>
    <dgm:pt modelId="{DD4D5DDD-9A12-40ED-A7DA-0DF12FDD269D}" type="sibTrans" cxnId="{8C3104E2-32D0-4FE1-9DC8-5283BD0CE6C8}">
      <dgm:prSet/>
      <dgm:spPr/>
      <dgm:t>
        <a:bodyPr/>
        <a:lstStyle/>
        <a:p>
          <a:endParaRPr lang="es-ES_tradnl"/>
        </a:p>
      </dgm:t>
    </dgm:pt>
    <dgm:pt modelId="{F97E1FAA-31AC-44F4-86A2-17552CFEE44B}" type="pres">
      <dgm:prSet presAssocID="{674750C7-AEA2-40B9-B936-11DA092C5EE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1A0F0051-427D-4017-BE53-A57048347B37}" type="pres">
      <dgm:prSet presAssocID="{0093DE61-F336-42CD-83D9-0CA34B5A865A}" presName="circle1" presStyleLbl="node1" presStyleIdx="0" presStyleCnt="1"/>
      <dgm:spPr>
        <a:gradFill rotWithShape="0">
          <a:gsLst>
            <a:gs pos="0">
              <a:schemeClr val="bg2">
                <a:lumMod val="9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</a:gradFill>
      </dgm:spPr>
    </dgm:pt>
    <dgm:pt modelId="{1FE65746-19C3-43F4-A876-5356190E47AD}" type="pres">
      <dgm:prSet presAssocID="{0093DE61-F336-42CD-83D9-0CA34B5A865A}" presName="space" presStyleCnt="0"/>
      <dgm:spPr/>
    </dgm:pt>
    <dgm:pt modelId="{61F749D5-4EA5-4316-8BC9-C986EE1652D4}" type="pres">
      <dgm:prSet presAssocID="{0093DE61-F336-42CD-83D9-0CA34B5A865A}" presName="rect1" presStyleLbl="alignAcc1" presStyleIdx="0" presStyleCnt="1" custScaleY="100000" custLinFactNeighborX="129" custLinFactNeighborY="-61783"/>
      <dgm:spPr/>
      <dgm:t>
        <a:bodyPr/>
        <a:lstStyle/>
        <a:p>
          <a:endParaRPr lang="es-ES_tradnl"/>
        </a:p>
      </dgm:t>
    </dgm:pt>
    <dgm:pt modelId="{8B8933E5-CB1A-46B6-BE6D-0611FCB99D4C}" type="pres">
      <dgm:prSet presAssocID="{0093DE61-F336-42CD-83D9-0CA34B5A865A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DC37691C-ED97-4D3E-A9B3-1960158B96CB}" type="presOf" srcId="{0093DE61-F336-42CD-83D9-0CA34B5A865A}" destId="{8B8933E5-CB1A-46B6-BE6D-0611FCB99D4C}" srcOrd="1" destOrd="0" presId="urn:microsoft.com/office/officeart/2005/8/layout/target3"/>
    <dgm:cxn modelId="{588FEC0E-C34F-43F7-8D55-08708745D8D0}" type="presOf" srcId="{674750C7-AEA2-40B9-B936-11DA092C5EE3}" destId="{F97E1FAA-31AC-44F4-86A2-17552CFEE44B}" srcOrd="0" destOrd="0" presId="urn:microsoft.com/office/officeart/2005/8/layout/target3"/>
    <dgm:cxn modelId="{8C3104E2-32D0-4FE1-9DC8-5283BD0CE6C8}" srcId="{674750C7-AEA2-40B9-B936-11DA092C5EE3}" destId="{0093DE61-F336-42CD-83D9-0CA34B5A865A}" srcOrd="0" destOrd="0" parTransId="{726E167C-52F6-4D57-B903-EA7C3AAEC7BF}" sibTransId="{DD4D5DDD-9A12-40ED-A7DA-0DF12FDD269D}"/>
    <dgm:cxn modelId="{50230969-722D-46BD-B088-36214B80A3C9}" type="presOf" srcId="{0093DE61-F336-42CD-83D9-0CA34B5A865A}" destId="{61F749D5-4EA5-4316-8BC9-C986EE1652D4}" srcOrd="0" destOrd="0" presId="urn:microsoft.com/office/officeart/2005/8/layout/target3"/>
    <dgm:cxn modelId="{D44A1855-4495-4C2A-878B-E8E8AFEC0C2E}" type="presParOf" srcId="{F97E1FAA-31AC-44F4-86A2-17552CFEE44B}" destId="{1A0F0051-427D-4017-BE53-A57048347B37}" srcOrd="0" destOrd="0" presId="urn:microsoft.com/office/officeart/2005/8/layout/target3"/>
    <dgm:cxn modelId="{9C2C612C-2D7A-4047-990C-ABC0F2CF0900}" type="presParOf" srcId="{F97E1FAA-31AC-44F4-86A2-17552CFEE44B}" destId="{1FE65746-19C3-43F4-A876-5356190E47AD}" srcOrd="1" destOrd="0" presId="urn:microsoft.com/office/officeart/2005/8/layout/target3"/>
    <dgm:cxn modelId="{DC0980BB-518E-4987-88B5-F9D68BF4EA73}" type="presParOf" srcId="{F97E1FAA-31AC-44F4-86A2-17552CFEE44B}" destId="{61F749D5-4EA5-4316-8BC9-C986EE1652D4}" srcOrd="2" destOrd="0" presId="urn:microsoft.com/office/officeart/2005/8/layout/target3"/>
    <dgm:cxn modelId="{D0F757FD-731B-4AC4-9D0D-EF3E1EAECE41}" type="presParOf" srcId="{F97E1FAA-31AC-44F4-86A2-17552CFEE44B}" destId="{8B8933E5-CB1A-46B6-BE6D-0611FCB99D4C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4750C7-AEA2-40B9-B936-11DA092C5EE3}" type="doc">
      <dgm:prSet loTypeId="urn:microsoft.com/office/officeart/2005/8/layout/target3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0093DE61-F336-42CD-83D9-0CA34B5A865A}">
      <dgm:prSet/>
      <dgm:spPr/>
      <dgm:t>
        <a:bodyPr/>
        <a:lstStyle/>
        <a:p>
          <a:pPr rtl="0"/>
          <a:r>
            <a:rPr lang="es-ES_tradnl" b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2. EVOLUCIÓ DELS PROCEDIMENTS JUDICIALS </a:t>
          </a:r>
        </a:p>
        <a:p>
          <a:pPr rtl="0"/>
          <a:r>
            <a:rPr lang="es-ES_tradnl" b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(2013-2017)</a:t>
          </a:r>
          <a:endParaRPr lang="es-ES_tradnl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26E167C-52F6-4D57-B903-EA7C3AAEC7BF}" type="parTrans" cxnId="{8C3104E2-32D0-4FE1-9DC8-5283BD0CE6C8}">
      <dgm:prSet/>
      <dgm:spPr/>
      <dgm:t>
        <a:bodyPr/>
        <a:lstStyle/>
        <a:p>
          <a:endParaRPr lang="es-ES_tradnl"/>
        </a:p>
      </dgm:t>
    </dgm:pt>
    <dgm:pt modelId="{DD4D5DDD-9A12-40ED-A7DA-0DF12FDD269D}" type="sibTrans" cxnId="{8C3104E2-32D0-4FE1-9DC8-5283BD0CE6C8}">
      <dgm:prSet/>
      <dgm:spPr/>
      <dgm:t>
        <a:bodyPr/>
        <a:lstStyle/>
        <a:p>
          <a:endParaRPr lang="es-ES_tradnl"/>
        </a:p>
      </dgm:t>
    </dgm:pt>
    <dgm:pt modelId="{F97E1FAA-31AC-44F4-86A2-17552CFEE44B}" type="pres">
      <dgm:prSet presAssocID="{674750C7-AEA2-40B9-B936-11DA092C5EE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1A0F0051-427D-4017-BE53-A57048347B37}" type="pres">
      <dgm:prSet presAssocID="{0093DE61-F336-42CD-83D9-0CA34B5A865A}" presName="circle1" presStyleLbl="node1" presStyleIdx="0" presStyleCnt="1"/>
      <dgm:spPr>
        <a:gradFill rotWithShape="0">
          <a:gsLst>
            <a:gs pos="0">
              <a:schemeClr val="bg2">
                <a:lumMod val="9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</a:gradFill>
      </dgm:spPr>
    </dgm:pt>
    <dgm:pt modelId="{1FE65746-19C3-43F4-A876-5356190E47AD}" type="pres">
      <dgm:prSet presAssocID="{0093DE61-F336-42CD-83D9-0CA34B5A865A}" presName="space" presStyleCnt="0"/>
      <dgm:spPr/>
    </dgm:pt>
    <dgm:pt modelId="{61F749D5-4EA5-4316-8BC9-C986EE1652D4}" type="pres">
      <dgm:prSet presAssocID="{0093DE61-F336-42CD-83D9-0CA34B5A865A}" presName="rect1" presStyleLbl="alignAcc1" presStyleIdx="0" presStyleCnt="1" custScaleY="100000"/>
      <dgm:spPr/>
      <dgm:t>
        <a:bodyPr/>
        <a:lstStyle/>
        <a:p>
          <a:endParaRPr lang="es-ES_tradnl"/>
        </a:p>
      </dgm:t>
    </dgm:pt>
    <dgm:pt modelId="{8B8933E5-CB1A-46B6-BE6D-0611FCB99D4C}" type="pres">
      <dgm:prSet presAssocID="{0093DE61-F336-42CD-83D9-0CA34B5A865A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6B3A419A-3E57-4CED-957D-73548918DBF0}" type="presOf" srcId="{0093DE61-F336-42CD-83D9-0CA34B5A865A}" destId="{8B8933E5-CB1A-46B6-BE6D-0611FCB99D4C}" srcOrd="1" destOrd="0" presId="urn:microsoft.com/office/officeart/2005/8/layout/target3"/>
    <dgm:cxn modelId="{56369C5E-CBE3-49D2-986A-B52A9CC1C424}" type="presOf" srcId="{0093DE61-F336-42CD-83D9-0CA34B5A865A}" destId="{61F749D5-4EA5-4316-8BC9-C986EE1652D4}" srcOrd="0" destOrd="0" presId="urn:microsoft.com/office/officeart/2005/8/layout/target3"/>
    <dgm:cxn modelId="{8C3104E2-32D0-4FE1-9DC8-5283BD0CE6C8}" srcId="{674750C7-AEA2-40B9-B936-11DA092C5EE3}" destId="{0093DE61-F336-42CD-83D9-0CA34B5A865A}" srcOrd="0" destOrd="0" parTransId="{726E167C-52F6-4D57-B903-EA7C3AAEC7BF}" sibTransId="{DD4D5DDD-9A12-40ED-A7DA-0DF12FDD269D}"/>
    <dgm:cxn modelId="{4FAFFA6D-DD55-4EF6-A3AC-9FE767379FD9}" type="presOf" srcId="{674750C7-AEA2-40B9-B936-11DA092C5EE3}" destId="{F97E1FAA-31AC-44F4-86A2-17552CFEE44B}" srcOrd="0" destOrd="0" presId="urn:microsoft.com/office/officeart/2005/8/layout/target3"/>
    <dgm:cxn modelId="{B2D65696-A171-4EC5-B6B6-21B15B5CF2AB}" type="presParOf" srcId="{F97E1FAA-31AC-44F4-86A2-17552CFEE44B}" destId="{1A0F0051-427D-4017-BE53-A57048347B37}" srcOrd="0" destOrd="0" presId="urn:microsoft.com/office/officeart/2005/8/layout/target3"/>
    <dgm:cxn modelId="{25E403D5-9030-467F-8614-0F7A5003A57C}" type="presParOf" srcId="{F97E1FAA-31AC-44F4-86A2-17552CFEE44B}" destId="{1FE65746-19C3-43F4-A876-5356190E47AD}" srcOrd="1" destOrd="0" presId="urn:microsoft.com/office/officeart/2005/8/layout/target3"/>
    <dgm:cxn modelId="{6877AAB1-E9AE-4384-8AC4-463074718446}" type="presParOf" srcId="{F97E1FAA-31AC-44F4-86A2-17552CFEE44B}" destId="{61F749D5-4EA5-4316-8BC9-C986EE1652D4}" srcOrd="2" destOrd="0" presId="urn:microsoft.com/office/officeart/2005/8/layout/target3"/>
    <dgm:cxn modelId="{66972DC4-46FD-47FE-B251-0EA971547A01}" type="presParOf" srcId="{F97E1FAA-31AC-44F4-86A2-17552CFEE44B}" destId="{8B8933E5-CB1A-46B6-BE6D-0611FCB99D4C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674750C7-AEA2-40B9-B936-11DA092C5EE3}" type="doc">
      <dgm:prSet loTypeId="urn:microsoft.com/office/officeart/2005/8/layout/target3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0093DE61-F336-42CD-83D9-0CA34B5A865A}">
      <dgm:prSet custT="1"/>
      <dgm:spPr/>
      <dgm:t>
        <a:bodyPr/>
        <a:lstStyle/>
        <a:p>
          <a:pPr rtl="0"/>
          <a:r>
            <a:rPr lang="es-ES_tradnl" sz="1600" b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20. COMPARATIVA 1r a 3r TRIMESTRE : LLANÇAMENTS TRAMITATS PELS JUTJATS DE 1a INSTÀNCIA I 1a INSTÀNCIA I INSTRUCCIÓ</a:t>
          </a:r>
          <a:endParaRPr lang="es-ES_tradnl" sz="1600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26E167C-52F6-4D57-B903-EA7C3AAEC7BF}" type="parTrans" cxnId="{8C3104E2-32D0-4FE1-9DC8-5283BD0CE6C8}">
      <dgm:prSet/>
      <dgm:spPr/>
      <dgm:t>
        <a:bodyPr/>
        <a:lstStyle/>
        <a:p>
          <a:endParaRPr lang="es-ES_tradnl"/>
        </a:p>
      </dgm:t>
    </dgm:pt>
    <dgm:pt modelId="{DD4D5DDD-9A12-40ED-A7DA-0DF12FDD269D}" type="sibTrans" cxnId="{8C3104E2-32D0-4FE1-9DC8-5283BD0CE6C8}">
      <dgm:prSet/>
      <dgm:spPr/>
      <dgm:t>
        <a:bodyPr/>
        <a:lstStyle/>
        <a:p>
          <a:endParaRPr lang="es-ES_tradnl"/>
        </a:p>
      </dgm:t>
    </dgm:pt>
    <dgm:pt modelId="{F97E1FAA-31AC-44F4-86A2-17552CFEE44B}" type="pres">
      <dgm:prSet presAssocID="{674750C7-AEA2-40B9-B936-11DA092C5EE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1A0F0051-427D-4017-BE53-A57048347B37}" type="pres">
      <dgm:prSet presAssocID="{0093DE61-F336-42CD-83D9-0CA34B5A865A}" presName="circle1" presStyleLbl="node1" presStyleIdx="0" presStyleCnt="1"/>
      <dgm:spPr>
        <a:gradFill rotWithShape="0">
          <a:gsLst>
            <a:gs pos="0">
              <a:schemeClr val="bg2">
                <a:lumMod val="9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</a:gradFill>
      </dgm:spPr>
    </dgm:pt>
    <dgm:pt modelId="{1FE65746-19C3-43F4-A876-5356190E47AD}" type="pres">
      <dgm:prSet presAssocID="{0093DE61-F336-42CD-83D9-0CA34B5A865A}" presName="space" presStyleCnt="0"/>
      <dgm:spPr/>
    </dgm:pt>
    <dgm:pt modelId="{61F749D5-4EA5-4316-8BC9-C986EE1652D4}" type="pres">
      <dgm:prSet presAssocID="{0093DE61-F336-42CD-83D9-0CA34B5A865A}" presName="rect1" presStyleLbl="alignAcc1" presStyleIdx="0" presStyleCnt="1" custScaleY="100000" custLinFactNeighborX="-89" custLinFactNeighborY="-7692"/>
      <dgm:spPr/>
      <dgm:t>
        <a:bodyPr/>
        <a:lstStyle/>
        <a:p>
          <a:endParaRPr lang="es-ES_tradnl"/>
        </a:p>
      </dgm:t>
    </dgm:pt>
    <dgm:pt modelId="{8B8933E5-CB1A-46B6-BE6D-0611FCB99D4C}" type="pres">
      <dgm:prSet presAssocID="{0093DE61-F336-42CD-83D9-0CA34B5A865A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8A0989EC-66F8-41CE-A9A8-173A9CCE2A52}" type="presOf" srcId="{0093DE61-F336-42CD-83D9-0CA34B5A865A}" destId="{61F749D5-4EA5-4316-8BC9-C986EE1652D4}" srcOrd="0" destOrd="0" presId="urn:microsoft.com/office/officeart/2005/8/layout/target3"/>
    <dgm:cxn modelId="{8C3104E2-32D0-4FE1-9DC8-5283BD0CE6C8}" srcId="{674750C7-AEA2-40B9-B936-11DA092C5EE3}" destId="{0093DE61-F336-42CD-83D9-0CA34B5A865A}" srcOrd="0" destOrd="0" parTransId="{726E167C-52F6-4D57-B903-EA7C3AAEC7BF}" sibTransId="{DD4D5DDD-9A12-40ED-A7DA-0DF12FDD269D}"/>
    <dgm:cxn modelId="{A3467867-D68C-4B7E-8686-7476C16FC421}" type="presOf" srcId="{674750C7-AEA2-40B9-B936-11DA092C5EE3}" destId="{F97E1FAA-31AC-44F4-86A2-17552CFEE44B}" srcOrd="0" destOrd="0" presId="urn:microsoft.com/office/officeart/2005/8/layout/target3"/>
    <dgm:cxn modelId="{DF93FB57-3386-41E8-8611-FF5B81FAA3E7}" type="presOf" srcId="{0093DE61-F336-42CD-83D9-0CA34B5A865A}" destId="{8B8933E5-CB1A-46B6-BE6D-0611FCB99D4C}" srcOrd="1" destOrd="0" presId="urn:microsoft.com/office/officeart/2005/8/layout/target3"/>
    <dgm:cxn modelId="{C0B041C7-4100-4362-B1F0-6D101E83A022}" type="presParOf" srcId="{F97E1FAA-31AC-44F4-86A2-17552CFEE44B}" destId="{1A0F0051-427D-4017-BE53-A57048347B37}" srcOrd="0" destOrd="0" presId="urn:microsoft.com/office/officeart/2005/8/layout/target3"/>
    <dgm:cxn modelId="{869BA206-3161-4F9C-913D-01C696693C87}" type="presParOf" srcId="{F97E1FAA-31AC-44F4-86A2-17552CFEE44B}" destId="{1FE65746-19C3-43F4-A876-5356190E47AD}" srcOrd="1" destOrd="0" presId="urn:microsoft.com/office/officeart/2005/8/layout/target3"/>
    <dgm:cxn modelId="{2D7657DA-3DCC-4FF7-9F94-4491E3D66898}" type="presParOf" srcId="{F97E1FAA-31AC-44F4-86A2-17552CFEE44B}" destId="{61F749D5-4EA5-4316-8BC9-C986EE1652D4}" srcOrd="2" destOrd="0" presId="urn:microsoft.com/office/officeart/2005/8/layout/target3"/>
    <dgm:cxn modelId="{C34E6DBF-E161-40B7-83E1-1EF94E9FBDC9}" type="presParOf" srcId="{F97E1FAA-31AC-44F4-86A2-17552CFEE44B}" destId="{8B8933E5-CB1A-46B6-BE6D-0611FCB99D4C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674750C7-AEA2-40B9-B936-11DA092C5EE3}" type="doc">
      <dgm:prSet loTypeId="urn:microsoft.com/office/officeart/2005/8/layout/target3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0093DE61-F336-42CD-83D9-0CA34B5A865A}">
      <dgm:prSet custT="1"/>
      <dgm:spPr/>
      <dgm:t>
        <a:bodyPr/>
        <a:lstStyle/>
        <a:p>
          <a:pPr rtl="0"/>
          <a:r>
            <a:rPr lang="es-ES_tradnl" sz="1600" b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21. Llançaments </a:t>
          </a:r>
          <a:r>
            <a:rPr lang="es-ES_tradnl" sz="1600" b="1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realitzats</a:t>
          </a:r>
          <a:r>
            <a:rPr lang="es-ES_tradnl" sz="1600" b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_tradnl" sz="1600" b="1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pels</a:t>
          </a:r>
          <a:r>
            <a:rPr lang="es-ES_tradnl" sz="1600" b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_tradnl" sz="1600" b="1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Serveis</a:t>
          </a:r>
          <a:r>
            <a:rPr lang="es-ES_tradnl" sz="1600" b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_tradnl" sz="1600" b="1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Comuns</a:t>
          </a:r>
          <a:r>
            <a:rPr lang="es-ES_tradnl" sz="1600" b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_tradnl" sz="1600" b="1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amb</a:t>
          </a:r>
          <a:r>
            <a:rPr lang="es-ES_tradnl" sz="1600" b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_tradnl" sz="1600" b="1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compliment</a:t>
          </a:r>
          <a:r>
            <a:rPr lang="es-ES_tradnl" sz="1600" b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_tradnl" sz="1600" b="1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positiu</a:t>
          </a:r>
          <a:r>
            <a:rPr lang="es-ES_tradnl" sz="1600" b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 i </a:t>
          </a:r>
          <a:r>
            <a:rPr lang="es-ES_tradnl" sz="1600" b="1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els</a:t>
          </a:r>
          <a:r>
            <a:rPr lang="es-ES_tradnl" sz="1600" b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 </a:t>
          </a:r>
          <a:r>
            <a:rPr lang="es-ES_tradnl" sz="1600" b="1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retornats</a:t>
          </a:r>
          <a:r>
            <a:rPr lang="es-ES_tradnl" sz="1600" b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al </a:t>
          </a:r>
          <a:r>
            <a:rPr lang="es-ES_tradnl" sz="1600" b="1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jutjat</a:t>
          </a:r>
          <a:r>
            <a:rPr lang="es-ES_tradnl" sz="1600" b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_tradnl" sz="1600" b="1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sense</a:t>
          </a:r>
          <a:r>
            <a:rPr lang="es-ES_tradnl" sz="1600" b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_tradnl" sz="1600" b="1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complimentar</a:t>
          </a:r>
          <a:r>
            <a:rPr lang="es-ES_tradnl" sz="1600" b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endParaRPr lang="es-ES_tradnl" sz="1600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26E167C-52F6-4D57-B903-EA7C3AAEC7BF}" type="parTrans" cxnId="{8C3104E2-32D0-4FE1-9DC8-5283BD0CE6C8}">
      <dgm:prSet/>
      <dgm:spPr/>
      <dgm:t>
        <a:bodyPr/>
        <a:lstStyle/>
        <a:p>
          <a:endParaRPr lang="es-ES_tradnl"/>
        </a:p>
      </dgm:t>
    </dgm:pt>
    <dgm:pt modelId="{DD4D5DDD-9A12-40ED-A7DA-0DF12FDD269D}" type="sibTrans" cxnId="{8C3104E2-32D0-4FE1-9DC8-5283BD0CE6C8}">
      <dgm:prSet/>
      <dgm:spPr/>
      <dgm:t>
        <a:bodyPr/>
        <a:lstStyle/>
        <a:p>
          <a:endParaRPr lang="es-ES_tradnl"/>
        </a:p>
      </dgm:t>
    </dgm:pt>
    <dgm:pt modelId="{F97E1FAA-31AC-44F4-86A2-17552CFEE44B}" type="pres">
      <dgm:prSet presAssocID="{674750C7-AEA2-40B9-B936-11DA092C5EE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1A0F0051-427D-4017-BE53-A57048347B37}" type="pres">
      <dgm:prSet presAssocID="{0093DE61-F336-42CD-83D9-0CA34B5A865A}" presName="circle1" presStyleLbl="node1" presStyleIdx="0" presStyleCnt="1"/>
      <dgm:spPr>
        <a:gradFill rotWithShape="0">
          <a:gsLst>
            <a:gs pos="0">
              <a:schemeClr val="bg2">
                <a:lumMod val="9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</a:gradFill>
      </dgm:spPr>
    </dgm:pt>
    <dgm:pt modelId="{1FE65746-19C3-43F4-A876-5356190E47AD}" type="pres">
      <dgm:prSet presAssocID="{0093DE61-F336-42CD-83D9-0CA34B5A865A}" presName="space" presStyleCnt="0"/>
      <dgm:spPr/>
    </dgm:pt>
    <dgm:pt modelId="{61F749D5-4EA5-4316-8BC9-C986EE1652D4}" type="pres">
      <dgm:prSet presAssocID="{0093DE61-F336-42CD-83D9-0CA34B5A865A}" presName="rect1" presStyleLbl="alignAcc1" presStyleIdx="0" presStyleCnt="1" custScaleY="100000" custLinFactNeighborX="129" custLinFactNeighborY="-61783"/>
      <dgm:spPr/>
      <dgm:t>
        <a:bodyPr/>
        <a:lstStyle/>
        <a:p>
          <a:endParaRPr lang="es-ES_tradnl"/>
        </a:p>
      </dgm:t>
    </dgm:pt>
    <dgm:pt modelId="{8B8933E5-CB1A-46B6-BE6D-0611FCB99D4C}" type="pres">
      <dgm:prSet presAssocID="{0093DE61-F336-42CD-83D9-0CA34B5A865A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C73502E9-38EA-40E5-9ABA-282C174EC2BE}" type="presOf" srcId="{0093DE61-F336-42CD-83D9-0CA34B5A865A}" destId="{8B8933E5-CB1A-46B6-BE6D-0611FCB99D4C}" srcOrd="1" destOrd="0" presId="urn:microsoft.com/office/officeart/2005/8/layout/target3"/>
    <dgm:cxn modelId="{F4CF8497-B0DC-4B13-8DA1-002A93AE1B0F}" type="presOf" srcId="{674750C7-AEA2-40B9-B936-11DA092C5EE3}" destId="{F97E1FAA-31AC-44F4-86A2-17552CFEE44B}" srcOrd="0" destOrd="0" presId="urn:microsoft.com/office/officeart/2005/8/layout/target3"/>
    <dgm:cxn modelId="{5E1A94A8-2BF8-4365-B48E-B3F5FCF59E1A}" type="presOf" srcId="{0093DE61-F336-42CD-83D9-0CA34B5A865A}" destId="{61F749D5-4EA5-4316-8BC9-C986EE1652D4}" srcOrd="0" destOrd="0" presId="urn:microsoft.com/office/officeart/2005/8/layout/target3"/>
    <dgm:cxn modelId="{8C3104E2-32D0-4FE1-9DC8-5283BD0CE6C8}" srcId="{674750C7-AEA2-40B9-B936-11DA092C5EE3}" destId="{0093DE61-F336-42CD-83D9-0CA34B5A865A}" srcOrd="0" destOrd="0" parTransId="{726E167C-52F6-4D57-B903-EA7C3AAEC7BF}" sibTransId="{DD4D5DDD-9A12-40ED-A7DA-0DF12FDD269D}"/>
    <dgm:cxn modelId="{3CE35E32-5A9F-4BF9-B1D4-82C080828637}" type="presParOf" srcId="{F97E1FAA-31AC-44F4-86A2-17552CFEE44B}" destId="{1A0F0051-427D-4017-BE53-A57048347B37}" srcOrd="0" destOrd="0" presId="urn:microsoft.com/office/officeart/2005/8/layout/target3"/>
    <dgm:cxn modelId="{4CB735D4-4321-4106-992E-D5200512296C}" type="presParOf" srcId="{F97E1FAA-31AC-44F4-86A2-17552CFEE44B}" destId="{1FE65746-19C3-43F4-A876-5356190E47AD}" srcOrd="1" destOrd="0" presId="urn:microsoft.com/office/officeart/2005/8/layout/target3"/>
    <dgm:cxn modelId="{4916DB7E-F6BC-4722-8308-33C418183DA8}" type="presParOf" srcId="{F97E1FAA-31AC-44F4-86A2-17552CFEE44B}" destId="{61F749D5-4EA5-4316-8BC9-C986EE1652D4}" srcOrd="2" destOrd="0" presId="urn:microsoft.com/office/officeart/2005/8/layout/target3"/>
    <dgm:cxn modelId="{430AD505-1C2A-4611-AE31-AEA46A362ED6}" type="presParOf" srcId="{F97E1FAA-31AC-44F4-86A2-17552CFEE44B}" destId="{8B8933E5-CB1A-46B6-BE6D-0611FCB99D4C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674750C7-AEA2-40B9-B936-11DA092C5EE3}" type="doc">
      <dgm:prSet loTypeId="urn:microsoft.com/office/officeart/2005/8/layout/target3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0093DE61-F336-42CD-83D9-0CA34B5A865A}">
      <dgm:prSet custT="1"/>
      <dgm:spPr/>
      <dgm:t>
        <a:bodyPr/>
        <a:lstStyle/>
        <a:p>
          <a:pPr rtl="0"/>
          <a:r>
            <a:rPr lang="es-ES_tradnl" sz="1400" b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22. ACCIONS INDIVIDUALS SOBRE CONDICIONS GENERALS INCLOSES EN CONTRACTES DE FINANÇAMENT AMB GARANTIES REALS IMMOBILIÀRIES EL PRESTATARI DELS QUALS ÉS UNA PERSONA FÍSICA</a:t>
          </a:r>
          <a:endParaRPr lang="es-ES_tradnl" sz="1400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26E167C-52F6-4D57-B903-EA7C3AAEC7BF}" type="parTrans" cxnId="{8C3104E2-32D0-4FE1-9DC8-5283BD0CE6C8}">
      <dgm:prSet/>
      <dgm:spPr/>
      <dgm:t>
        <a:bodyPr/>
        <a:lstStyle/>
        <a:p>
          <a:endParaRPr lang="es-ES_tradnl"/>
        </a:p>
      </dgm:t>
    </dgm:pt>
    <dgm:pt modelId="{DD4D5DDD-9A12-40ED-A7DA-0DF12FDD269D}" type="sibTrans" cxnId="{8C3104E2-32D0-4FE1-9DC8-5283BD0CE6C8}">
      <dgm:prSet/>
      <dgm:spPr/>
      <dgm:t>
        <a:bodyPr/>
        <a:lstStyle/>
        <a:p>
          <a:endParaRPr lang="es-ES_tradnl"/>
        </a:p>
      </dgm:t>
    </dgm:pt>
    <dgm:pt modelId="{F97E1FAA-31AC-44F4-86A2-17552CFEE44B}" type="pres">
      <dgm:prSet presAssocID="{674750C7-AEA2-40B9-B936-11DA092C5EE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1A0F0051-427D-4017-BE53-A57048347B37}" type="pres">
      <dgm:prSet presAssocID="{0093DE61-F336-42CD-83D9-0CA34B5A865A}" presName="circle1" presStyleLbl="node1" presStyleIdx="0" presStyleCnt="1"/>
      <dgm:spPr>
        <a:gradFill rotWithShape="0">
          <a:gsLst>
            <a:gs pos="0">
              <a:schemeClr val="bg2">
                <a:lumMod val="9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</a:gradFill>
      </dgm:spPr>
    </dgm:pt>
    <dgm:pt modelId="{1FE65746-19C3-43F4-A876-5356190E47AD}" type="pres">
      <dgm:prSet presAssocID="{0093DE61-F336-42CD-83D9-0CA34B5A865A}" presName="space" presStyleCnt="0"/>
      <dgm:spPr/>
    </dgm:pt>
    <dgm:pt modelId="{61F749D5-4EA5-4316-8BC9-C986EE1652D4}" type="pres">
      <dgm:prSet presAssocID="{0093DE61-F336-42CD-83D9-0CA34B5A865A}" presName="rect1" presStyleLbl="alignAcc1" presStyleIdx="0" presStyleCnt="1" custScaleY="100000" custLinFactNeighborX="403" custLinFactNeighborY="-47464"/>
      <dgm:spPr/>
      <dgm:t>
        <a:bodyPr/>
        <a:lstStyle/>
        <a:p>
          <a:endParaRPr lang="es-ES_tradnl"/>
        </a:p>
      </dgm:t>
    </dgm:pt>
    <dgm:pt modelId="{8B8933E5-CB1A-46B6-BE6D-0611FCB99D4C}" type="pres">
      <dgm:prSet presAssocID="{0093DE61-F336-42CD-83D9-0CA34B5A865A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53856EBB-63B0-4999-AD01-199753BCFDF7}" type="presOf" srcId="{0093DE61-F336-42CD-83D9-0CA34B5A865A}" destId="{8B8933E5-CB1A-46B6-BE6D-0611FCB99D4C}" srcOrd="1" destOrd="0" presId="urn:microsoft.com/office/officeart/2005/8/layout/target3"/>
    <dgm:cxn modelId="{C5CE25F0-0712-4318-91F3-5FC77ACEED1D}" type="presOf" srcId="{0093DE61-F336-42CD-83D9-0CA34B5A865A}" destId="{61F749D5-4EA5-4316-8BC9-C986EE1652D4}" srcOrd="0" destOrd="0" presId="urn:microsoft.com/office/officeart/2005/8/layout/target3"/>
    <dgm:cxn modelId="{8C3104E2-32D0-4FE1-9DC8-5283BD0CE6C8}" srcId="{674750C7-AEA2-40B9-B936-11DA092C5EE3}" destId="{0093DE61-F336-42CD-83D9-0CA34B5A865A}" srcOrd="0" destOrd="0" parTransId="{726E167C-52F6-4D57-B903-EA7C3AAEC7BF}" sibTransId="{DD4D5DDD-9A12-40ED-A7DA-0DF12FDD269D}"/>
    <dgm:cxn modelId="{01C96A6D-C832-4814-B49E-5D9EF7683CAF}" type="presOf" srcId="{674750C7-AEA2-40B9-B936-11DA092C5EE3}" destId="{F97E1FAA-31AC-44F4-86A2-17552CFEE44B}" srcOrd="0" destOrd="0" presId="urn:microsoft.com/office/officeart/2005/8/layout/target3"/>
    <dgm:cxn modelId="{6D7EA305-27F1-4ACC-968B-B6767DB2AB08}" type="presParOf" srcId="{F97E1FAA-31AC-44F4-86A2-17552CFEE44B}" destId="{1A0F0051-427D-4017-BE53-A57048347B37}" srcOrd="0" destOrd="0" presId="urn:microsoft.com/office/officeart/2005/8/layout/target3"/>
    <dgm:cxn modelId="{0159BA32-B4B4-45DD-9469-D1959CDBC247}" type="presParOf" srcId="{F97E1FAA-31AC-44F4-86A2-17552CFEE44B}" destId="{1FE65746-19C3-43F4-A876-5356190E47AD}" srcOrd="1" destOrd="0" presId="urn:microsoft.com/office/officeart/2005/8/layout/target3"/>
    <dgm:cxn modelId="{DB6F1A91-B2B4-4186-8FF0-9382E31C590F}" type="presParOf" srcId="{F97E1FAA-31AC-44F4-86A2-17552CFEE44B}" destId="{61F749D5-4EA5-4316-8BC9-C986EE1652D4}" srcOrd="2" destOrd="0" presId="urn:microsoft.com/office/officeart/2005/8/layout/target3"/>
    <dgm:cxn modelId="{F4BDA283-981C-490C-A93A-90223948A5C1}" type="presParOf" srcId="{F97E1FAA-31AC-44F4-86A2-17552CFEE44B}" destId="{8B8933E5-CB1A-46B6-BE6D-0611FCB99D4C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674750C7-AEA2-40B9-B936-11DA092C5EE3}" type="doc">
      <dgm:prSet loTypeId="urn:microsoft.com/office/officeart/2005/8/layout/target3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0093DE61-F336-42CD-83D9-0CA34B5A865A}">
      <dgm:prSet custT="1"/>
      <dgm:spPr/>
      <dgm:t>
        <a:bodyPr/>
        <a:lstStyle/>
        <a:p>
          <a:pPr rtl="0"/>
          <a:r>
            <a:rPr lang="es-ES_tradnl" sz="16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23. DENÚNCIES I ORDRES DE PROTECCIÓ DE VIOLÈNCIA SOBRE LA DONA (2016-2017)</a:t>
          </a:r>
          <a:endParaRPr lang="es-ES_tradnl" sz="1600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26E167C-52F6-4D57-B903-EA7C3AAEC7BF}" type="parTrans" cxnId="{8C3104E2-32D0-4FE1-9DC8-5283BD0CE6C8}">
      <dgm:prSet/>
      <dgm:spPr/>
      <dgm:t>
        <a:bodyPr/>
        <a:lstStyle/>
        <a:p>
          <a:endParaRPr lang="es-ES_tradnl"/>
        </a:p>
      </dgm:t>
    </dgm:pt>
    <dgm:pt modelId="{DD4D5DDD-9A12-40ED-A7DA-0DF12FDD269D}" type="sibTrans" cxnId="{8C3104E2-32D0-4FE1-9DC8-5283BD0CE6C8}">
      <dgm:prSet/>
      <dgm:spPr/>
      <dgm:t>
        <a:bodyPr/>
        <a:lstStyle/>
        <a:p>
          <a:endParaRPr lang="es-ES_tradnl"/>
        </a:p>
      </dgm:t>
    </dgm:pt>
    <dgm:pt modelId="{F97E1FAA-31AC-44F4-86A2-17552CFEE44B}" type="pres">
      <dgm:prSet presAssocID="{674750C7-AEA2-40B9-B936-11DA092C5EE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1A0F0051-427D-4017-BE53-A57048347B37}" type="pres">
      <dgm:prSet presAssocID="{0093DE61-F336-42CD-83D9-0CA34B5A865A}" presName="circle1" presStyleLbl="node1" presStyleIdx="0" presStyleCnt="1"/>
      <dgm:spPr>
        <a:gradFill rotWithShape="0">
          <a:gsLst>
            <a:gs pos="0">
              <a:schemeClr val="bg2">
                <a:lumMod val="9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</a:gradFill>
      </dgm:spPr>
    </dgm:pt>
    <dgm:pt modelId="{1FE65746-19C3-43F4-A876-5356190E47AD}" type="pres">
      <dgm:prSet presAssocID="{0093DE61-F336-42CD-83D9-0CA34B5A865A}" presName="space" presStyleCnt="0"/>
      <dgm:spPr/>
    </dgm:pt>
    <dgm:pt modelId="{61F749D5-4EA5-4316-8BC9-C986EE1652D4}" type="pres">
      <dgm:prSet presAssocID="{0093DE61-F336-42CD-83D9-0CA34B5A865A}" presName="rect1" presStyleLbl="alignAcc1" presStyleIdx="0" presStyleCnt="1" custScaleY="100000" custLinFactNeighborX="149" custLinFactNeighborY="-66846"/>
      <dgm:spPr/>
      <dgm:t>
        <a:bodyPr/>
        <a:lstStyle/>
        <a:p>
          <a:endParaRPr lang="es-ES_tradnl"/>
        </a:p>
      </dgm:t>
    </dgm:pt>
    <dgm:pt modelId="{8B8933E5-CB1A-46B6-BE6D-0611FCB99D4C}" type="pres">
      <dgm:prSet presAssocID="{0093DE61-F336-42CD-83D9-0CA34B5A865A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D2DF6646-1591-43E5-BE8D-28153208E4CF}" type="presOf" srcId="{674750C7-AEA2-40B9-B936-11DA092C5EE3}" destId="{F97E1FAA-31AC-44F4-86A2-17552CFEE44B}" srcOrd="0" destOrd="0" presId="urn:microsoft.com/office/officeart/2005/8/layout/target3"/>
    <dgm:cxn modelId="{FF7D72E0-DAC0-4EF5-9084-74A93415829A}" type="presOf" srcId="{0093DE61-F336-42CD-83D9-0CA34B5A865A}" destId="{8B8933E5-CB1A-46B6-BE6D-0611FCB99D4C}" srcOrd="1" destOrd="0" presId="urn:microsoft.com/office/officeart/2005/8/layout/target3"/>
    <dgm:cxn modelId="{43426270-1B31-4FFD-B0CF-6A11C7FA670A}" type="presOf" srcId="{0093DE61-F336-42CD-83D9-0CA34B5A865A}" destId="{61F749D5-4EA5-4316-8BC9-C986EE1652D4}" srcOrd="0" destOrd="0" presId="urn:microsoft.com/office/officeart/2005/8/layout/target3"/>
    <dgm:cxn modelId="{8C3104E2-32D0-4FE1-9DC8-5283BD0CE6C8}" srcId="{674750C7-AEA2-40B9-B936-11DA092C5EE3}" destId="{0093DE61-F336-42CD-83D9-0CA34B5A865A}" srcOrd="0" destOrd="0" parTransId="{726E167C-52F6-4D57-B903-EA7C3AAEC7BF}" sibTransId="{DD4D5DDD-9A12-40ED-A7DA-0DF12FDD269D}"/>
    <dgm:cxn modelId="{234F126D-BD40-4CCF-B617-0FD255E56DE4}" type="presParOf" srcId="{F97E1FAA-31AC-44F4-86A2-17552CFEE44B}" destId="{1A0F0051-427D-4017-BE53-A57048347B37}" srcOrd="0" destOrd="0" presId="urn:microsoft.com/office/officeart/2005/8/layout/target3"/>
    <dgm:cxn modelId="{43154B3F-BE8A-4730-A4E7-8CF1D55B944B}" type="presParOf" srcId="{F97E1FAA-31AC-44F4-86A2-17552CFEE44B}" destId="{1FE65746-19C3-43F4-A876-5356190E47AD}" srcOrd="1" destOrd="0" presId="urn:microsoft.com/office/officeart/2005/8/layout/target3"/>
    <dgm:cxn modelId="{C5361DD0-8DF9-4762-B9E1-EB0AE5219BA9}" type="presParOf" srcId="{F97E1FAA-31AC-44F4-86A2-17552CFEE44B}" destId="{61F749D5-4EA5-4316-8BC9-C986EE1652D4}" srcOrd="2" destOrd="0" presId="urn:microsoft.com/office/officeart/2005/8/layout/target3"/>
    <dgm:cxn modelId="{D7E1C9E5-4342-41E1-9291-08C848E467FB}" type="presParOf" srcId="{F97E1FAA-31AC-44F4-86A2-17552CFEE44B}" destId="{8B8933E5-CB1A-46B6-BE6D-0611FCB99D4C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674750C7-AEA2-40B9-B936-11DA092C5EE3}" type="doc">
      <dgm:prSet loTypeId="urn:microsoft.com/office/officeart/2005/8/layout/target3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0093DE61-F336-42CD-83D9-0CA34B5A865A}">
      <dgm:prSet custT="1"/>
      <dgm:spPr/>
      <dgm:t>
        <a:bodyPr/>
        <a:lstStyle/>
        <a:p>
          <a:pPr rtl="0"/>
          <a:r>
            <a:rPr lang="es-ES_tradnl" sz="1600" b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24. PROCEDIMENTS AMB VÍCTIMES MORTALS (2016-2017)</a:t>
          </a:r>
          <a:endParaRPr lang="es-ES_tradnl" sz="1600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26E167C-52F6-4D57-B903-EA7C3AAEC7BF}" type="parTrans" cxnId="{8C3104E2-32D0-4FE1-9DC8-5283BD0CE6C8}">
      <dgm:prSet/>
      <dgm:spPr/>
      <dgm:t>
        <a:bodyPr/>
        <a:lstStyle/>
        <a:p>
          <a:endParaRPr lang="es-ES_tradnl"/>
        </a:p>
      </dgm:t>
    </dgm:pt>
    <dgm:pt modelId="{DD4D5DDD-9A12-40ED-A7DA-0DF12FDD269D}" type="sibTrans" cxnId="{8C3104E2-32D0-4FE1-9DC8-5283BD0CE6C8}">
      <dgm:prSet/>
      <dgm:spPr/>
      <dgm:t>
        <a:bodyPr/>
        <a:lstStyle/>
        <a:p>
          <a:endParaRPr lang="es-ES_tradnl"/>
        </a:p>
      </dgm:t>
    </dgm:pt>
    <dgm:pt modelId="{F97E1FAA-31AC-44F4-86A2-17552CFEE44B}" type="pres">
      <dgm:prSet presAssocID="{674750C7-AEA2-40B9-B936-11DA092C5EE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1A0F0051-427D-4017-BE53-A57048347B37}" type="pres">
      <dgm:prSet presAssocID="{0093DE61-F336-42CD-83D9-0CA34B5A865A}" presName="circle1" presStyleLbl="node1" presStyleIdx="0" presStyleCnt="1"/>
      <dgm:spPr>
        <a:gradFill rotWithShape="0">
          <a:gsLst>
            <a:gs pos="0">
              <a:schemeClr val="bg2">
                <a:lumMod val="9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</a:gradFill>
      </dgm:spPr>
    </dgm:pt>
    <dgm:pt modelId="{1FE65746-19C3-43F4-A876-5356190E47AD}" type="pres">
      <dgm:prSet presAssocID="{0093DE61-F336-42CD-83D9-0CA34B5A865A}" presName="space" presStyleCnt="0"/>
      <dgm:spPr/>
    </dgm:pt>
    <dgm:pt modelId="{61F749D5-4EA5-4316-8BC9-C986EE1652D4}" type="pres">
      <dgm:prSet presAssocID="{0093DE61-F336-42CD-83D9-0CA34B5A865A}" presName="rect1" presStyleLbl="alignAcc1" presStyleIdx="0" presStyleCnt="1" custScaleY="100000" custLinFactNeighborX="129" custLinFactNeighborY="-61783"/>
      <dgm:spPr/>
      <dgm:t>
        <a:bodyPr/>
        <a:lstStyle/>
        <a:p>
          <a:endParaRPr lang="es-ES_tradnl"/>
        </a:p>
      </dgm:t>
    </dgm:pt>
    <dgm:pt modelId="{8B8933E5-CB1A-46B6-BE6D-0611FCB99D4C}" type="pres">
      <dgm:prSet presAssocID="{0093DE61-F336-42CD-83D9-0CA34B5A865A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66BACEED-A14D-4FC1-B9B5-548E574886AA}" type="presOf" srcId="{674750C7-AEA2-40B9-B936-11DA092C5EE3}" destId="{F97E1FAA-31AC-44F4-86A2-17552CFEE44B}" srcOrd="0" destOrd="0" presId="urn:microsoft.com/office/officeart/2005/8/layout/target3"/>
    <dgm:cxn modelId="{093230D5-146E-4499-90B9-331BB839E9FF}" type="presOf" srcId="{0093DE61-F336-42CD-83D9-0CA34B5A865A}" destId="{8B8933E5-CB1A-46B6-BE6D-0611FCB99D4C}" srcOrd="1" destOrd="0" presId="urn:microsoft.com/office/officeart/2005/8/layout/target3"/>
    <dgm:cxn modelId="{EA37329F-9F1A-4F80-8CDE-DF4AAE4A2CDF}" type="presOf" srcId="{0093DE61-F336-42CD-83D9-0CA34B5A865A}" destId="{61F749D5-4EA5-4316-8BC9-C986EE1652D4}" srcOrd="0" destOrd="0" presId="urn:microsoft.com/office/officeart/2005/8/layout/target3"/>
    <dgm:cxn modelId="{8C3104E2-32D0-4FE1-9DC8-5283BD0CE6C8}" srcId="{674750C7-AEA2-40B9-B936-11DA092C5EE3}" destId="{0093DE61-F336-42CD-83D9-0CA34B5A865A}" srcOrd="0" destOrd="0" parTransId="{726E167C-52F6-4D57-B903-EA7C3AAEC7BF}" sibTransId="{DD4D5DDD-9A12-40ED-A7DA-0DF12FDD269D}"/>
    <dgm:cxn modelId="{ECD45B13-0C04-4C1C-919B-0A3563D74448}" type="presParOf" srcId="{F97E1FAA-31AC-44F4-86A2-17552CFEE44B}" destId="{1A0F0051-427D-4017-BE53-A57048347B37}" srcOrd="0" destOrd="0" presId="urn:microsoft.com/office/officeart/2005/8/layout/target3"/>
    <dgm:cxn modelId="{15D35153-345C-489D-AF7D-6F669773225B}" type="presParOf" srcId="{F97E1FAA-31AC-44F4-86A2-17552CFEE44B}" destId="{1FE65746-19C3-43F4-A876-5356190E47AD}" srcOrd="1" destOrd="0" presId="urn:microsoft.com/office/officeart/2005/8/layout/target3"/>
    <dgm:cxn modelId="{2D3F6510-15B2-4C57-A605-5A9BB06CA7BB}" type="presParOf" srcId="{F97E1FAA-31AC-44F4-86A2-17552CFEE44B}" destId="{61F749D5-4EA5-4316-8BC9-C986EE1652D4}" srcOrd="2" destOrd="0" presId="urn:microsoft.com/office/officeart/2005/8/layout/target3"/>
    <dgm:cxn modelId="{CE6C9EEA-B268-4FD8-B689-80EF7530CCF6}" type="presParOf" srcId="{F97E1FAA-31AC-44F4-86A2-17552CFEE44B}" destId="{8B8933E5-CB1A-46B6-BE6D-0611FCB99D4C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674750C7-AEA2-40B9-B936-11DA092C5EE3}" type="doc">
      <dgm:prSet loTypeId="urn:microsoft.com/office/officeart/2005/8/layout/target3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0093DE61-F336-42CD-83D9-0CA34B5A865A}">
      <dgm:prSet custT="1"/>
      <dgm:spPr/>
      <dgm:t>
        <a:bodyPr/>
        <a:lstStyle/>
        <a:p>
          <a:pPr rtl="0"/>
          <a:r>
            <a:rPr lang="es-ES_tradnl" sz="1600" b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26. ACTUACIONS EN L’ÀMBIT DE L’ÚS DE LES LLENGÜES OFICIALS A CATALUNYA</a:t>
          </a:r>
          <a:endParaRPr lang="es-ES_tradnl" sz="1600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26E167C-52F6-4D57-B903-EA7C3AAEC7BF}" type="parTrans" cxnId="{8C3104E2-32D0-4FE1-9DC8-5283BD0CE6C8}">
      <dgm:prSet/>
      <dgm:spPr/>
      <dgm:t>
        <a:bodyPr/>
        <a:lstStyle/>
        <a:p>
          <a:endParaRPr lang="es-ES_tradnl"/>
        </a:p>
      </dgm:t>
    </dgm:pt>
    <dgm:pt modelId="{DD4D5DDD-9A12-40ED-A7DA-0DF12FDD269D}" type="sibTrans" cxnId="{8C3104E2-32D0-4FE1-9DC8-5283BD0CE6C8}">
      <dgm:prSet/>
      <dgm:spPr/>
      <dgm:t>
        <a:bodyPr/>
        <a:lstStyle/>
        <a:p>
          <a:endParaRPr lang="es-ES_tradnl"/>
        </a:p>
      </dgm:t>
    </dgm:pt>
    <dgm:pt modelId="{F97E1FAA-31AC-44F4-86A2-17552CFEE44B}" type="pres">
      <dgm:prSet presAssocID="{674750C7-AEA2-40B9-B936-11DA092C5EE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1A0F0051-427D-4017-BE53-A57048347B37}" type="pres">
      <dgm:prSet presAssocID="{0093DE61-F336-42CD-83D9-0CA34B5A865A}" presName="circle1" presStyleLbl="node1" presStyleIdx="0" presStyleCnt="1"/>
      <dgm:spPr>
        <a:gradFill rotWithShape="0">
          <a:gsLst>
            <a:gs pos="0">
              <a:schemeClr val="bg2">
                <a:lumMod val="9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</a:gradFill>
      </dgm:spPr>
    </dgm:pt>
    <dgm:pt modelId="{1FE65746-19C3-43F4-A876-5356190E47AD}" type="pres">
      <dgm:prSet presAssocID="{0093DE61-F336-42CD-83D9-0CA34B5A865A}" presName="space" presStyleCnt="0"/>
      <dgm:spPr/>
    </dgm:pt>
    <dgm:pt modelId="{61F749D5-4EA5-4316-8BC9-C986EE1652D4}" type="pres">
      <dgm:prSet presAssocID="{0093DE61-F336-42CD-83D9-0CA34B5A865A}" presName="rect1" presStyleLbl="alignAcc1" presStyleIdx="0" presStyleCnt="1" custScaleY="100000" custLinFactNeighborX="-300" custLinFactNeighborY="-33423"/>
      <dgm:spPr/>
      <dgm:t>
        <a:bodyPr/>
        <a:lstStyle/>
        <a:p>
          <a:endParaRPr lang="es-ES_tradnl"/>
        </a:p>
      </dgm:t>
    </dgm:pt>
    <dgm:pt modelId="{8B8933E5-CB1A-46B6-BE6D-0611FCB99D4C}" type="pres">
      <dgm:prSet presAssocID="{0093DE61-F336-42CD-83D9-0CA34B5A865A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6B838122-3F06-4C56-9027-18E659B93E61}" type="presOf" srcId="{0093DE61-F336-42CD-83D9-0CA34B5A865A}" destId="{61F749D5-4EA5-4316-8BC9-C986EE1652D4}" srcOrd="0" destOrd="0" presId="urn:microsoft.com/office/officeart/2005/8/layout/target3"/>
    <dgm:cxn modelId="{3A238D74-5A9F-45A0-9C5B-F5FC339F1BF0}" type="presOf" srcId="{674750C7-AEA2-40B9-B936-11DA092C5EE3}" destId="{F97E1FAA-31AC-44F4-86A2-17552CFEE44B}" srcOrd="0" destOrd="0" presId="urn:microsoft.com/office/officeart/2005/8/layout/target3"/>
    <dgm:cxn modelId="{8C3104E2-32D0-4FE1-9DC8-5283BD0CE6C8}" srcId="{674750C7-AEA2-40B9-B936-11DA092C5EE3}" destId="{0093DE61-F336-42CD-83D9-0CA34B5A865A}" srcOrd="0" destOrd="0" parTransId="{726E167C-52F6-4D57-B903-EA7C3AAEC7BF}" sibTransId="{DD4D5DDD-9A12-40ED-A7DA-0DF12FDD269D}"/>
    <dgm:cxn modelId="{815AE9DD-221D-4CBC-9E7F-3C1908903FF4}" type="presOf" srcId="{0093DE61-F336-42CD-83D9-0CA34B5A865A}" destId="{8B8933E5-CB1A-46B6-BE6D-0611FCB99D4C}" srcOrd="1" destOrd="0" presId="urn:microsoft.com/office/officeart/2005/8/layout/target3"/>
    <dgm:cxn modelId="{9C4C30DA-256D-40E6-B818-2BD320C1871C}" type="presParOf" srcId="{F97E1FAA-31AC-44F4-86A2-17552CFEE44B}" destId="{1A0F0051-427D-4017-BE53-A57048347B37}" srcOrd="0" destOrd="0" presId="urn:microsoft.com/office/officeart/2005/8/layout/target3"/>
    <dgm:cxn modelId="{F30EBB92-7670-4C2F-B1DE-DF7AE52E0C4C}" type="presParOf" srcId="{F97E1FAA-31AC-44F4-86A2-17552CFEE44B}" destId="{1FE65746-19C3-43F4-A876-5356190E47AD}" srcOrd="1" destOrd="0" presId="urn:microsoft.com/office/officeart/2005/8/layout/target3"/>
    <dgm:cxn modelId="{D539F5AC-ED93-4D56-880C-7B2E838E6533}" type="presParOf" srcId="{F97E1FAA-31AC-44F4-86A2-17552CFEE44B}" destId="{61F749D5-4EA5-4316-8BC9-C986EE1652D4}" srcOrd="2" destOrd="0" presId="urn:microsoft.com/office/officeart/2005/8/layout/target3"/>
    <dgm:cxn modelId="{B78D30F5-D1B2-4642-B21F-6A8C2168649B}" type="presParOf" srcId="{F97E1FAA-31AC-44F4-86A2-17552CFEE44B}" destId="{8B8933E5-CB1A-46B6-BE6D-0611FCB99D4C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674750C7-AEA2-40B9-B936-11DA092C5EE3}" type="doc">
      <dgm:prSet loTypeId="urn:microsoft.com/office/officeart/2005/8/layout/target3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0093DE61-F336-42CD-83D9-0CA34B5A865A}">
      <dgm:prSet/>
      <dgm:spPr/>
      <dgm:t>
        <a:bodyPr/>
        <a:lstStyle/>
        <a:p>
          <a:pPr rtl="0"/>
          <a:r>
            <a:rPr lang="ca-ES" b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27. PLANTA JUDICIAL  DEL TSJ DE CATALUNYA (2017)</a:t>
          </a:r>
          <a:endParaRPr lang="es-ES_tradnl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26E167C-52F6-4D57-B903-EA7C3AAEC7BF}" type="parTrans" cxnId="{8C3104E2-32D0-4FE1-9DC8-5283BD0CE6C8}">
      <dgm:prSet/>
      <dgm:spPr/>
      <dgm:t>
        <a:bodyPr/>
        <a:lstStyle/>
        <a:p>
          <a:endParaRPr lang="es-ES_tradnl"/>
        </a:p>
      </dgm:t>
    </dgm:pt>
    <dgm:pt modelId="{DD4D5DDD-9A12-40ED-A7DA-0DF12FDD269D}" type="sibTrans" cxnId="{8C3104E2-32D0-4FE1-9DC8-5283BD0CE6C8}">
      <dgm:prSet/>
      <dgm:spPr/>
      <dgm:t>
        <a:bodyPr/>
        <a:lstStyle/>
        <a:p>
          <a:endParaRPr lang="es-ES_tradnl"/>
        </a:p>
      </dgm:t>
    </dgm:pt>
    <dgm:pt modelId="{F97E1FAA-31AC-44F4-86A2-17552CFEE44B}" type="pres">
      <dgm:prSet presAssocID="{674750C7-AEA2-40B9-B936-11DA092C5EE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1A0F0051-427D-4017-BE53-A57048347B37}" type="pres">
      <dgm:prSet presAssocID="{0093DE61-F336-42CD-83D9-0CA34B5A865A}" presName="circle1" presStyleLbl="node1" presStyleIdx="0" presStyleCnt="1"/>
      <dgm:spPr>
        <a:gradFill rotWithShape="0">
          <a:gsLst>
            <a:gs pos="0">
              <a:schemeClr val="bg2">
                <a:lumMod val="9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</a:gradFill>
      </dgm:spPr>
      <dgm:t>
        <a:bodyPr/>
        <a:lstStyle/>
        <a:p>
          <a:endParaRPr lang="ca-ES"/>
        </a:p>
      </dgm:t>
    </dgm:pt>
    <dgm:pt modelId="{1FE65746-19C3-43F4-A876-5356190E47AD}" type="pres">
      <dgm:prSet presAssocID="{0093DE61-F336-42CD-83D9-0CA34B5A865A}" presName="space" presStyleCnt="0"/>
      <dgm:spPr/>
    </dgm:pt>
    <dgm:pt modelId="{61F749D5-4EA5-4316-8BC9-C986EE1652D4}" type="pres">
      <dgm:prSet presAssocID="{0093DE61-F336-42CD-83D9-0CA34B5A865A}" presName="rect1" presStyleLbl="alignAcc1" presStyleIdx="0" presStyleCnt="1"/>
      <dgm:spPr/>
      <dgm:t>
        <a:bodyPr/>
        <a:lstStyle/>
        <a:p>
          <a:endParaRPr lang="es-ES_tradnl"/>
        </a:p>
      </dgm:t>
    </dgm:pt>
    <dgm:pt modelId="{8B8933E5-CB1A-46B6-BE6D-0611FCB99D4C}" type="pres">
      <dgm:prSet presAssocID="{0093DE61-F336-42CD-83D9-0CA34B5A865A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51DD1288-9F72-40BF-8DB6-65830A336494}" type="presOf" srcId="{674750C7-AEA2-40B9-B936-11DA092C5EE3}" destId="{F97E1FAA-31AC-44F4-86A2-17552CFEE44B}" srcOrd="0" destOrd="0" presId="urn:microsoft.com/office/officeart/2005/8/layout/target3"/>
    <dgm:cxn modelId="{482521B4-402D-40D0-A527-5BD3B4BB1FBA}" type="presOf" srcId="{0093DE61-F336-42CD-83D9-0CA34B5A865A}" destId="{61F749D5-4EA5-4316-8BC9-C986EE1652D4}" srcOrd="0" destOrd="0" presId="urn:microsoft.com/office/officeart/2005/8/layout/target3"/>
    <dgm:cxn modelId="{8C3104E2-32D0-4FE1-9DC8-5283BD0CE6C8}" srcId="{674750C7-AEA2-40B9-B936-11DA092C5EE3}" destId="{0093DE61-F336-42CD-83D9-0CA34B5A865A}" srcOrd="0" destOrd="0" parTransId="{726E167C-52F6-4D57-B903-EA7C3AAEC7BF}" sibTransId="{DD4D5DDD-9A12-40ED-A7DA-0DF12FDD269D}"/>
    <dgm:cxn modelId="{337D3320-66C9-4760-BF89-1930DEDB1A92}" type="presOf" srcId="{0093DE61-F336-42CD-83D9-0CA34B5A865A}" destId="{8B8933E5-CB1A-46B6-BE6D-0611FCB99D4C}" srcOrd="1" destOrd="0" presId="urn:microsoft.com/office/officeart/2005/8/layout/target3"/>
    <dgm:cxn modelId="{F2C904DA-8FF0-4C76-BC3F-EA63A9CF35BF}" type="presParOf" srcId="{F97E1FAA-31AC-44F4-86A2-17552CFEE44B}" destId="{1A0F0051-427D-4017-BE53-A57048347B37}" srcOrd="0" destOrd="0" presId="urn:microsoft.com/office/officeart/2005/8/layout/target3"/>
    <dgm:cxn modelId="{A900E46D-5364-451A-AAC2-430FB8A27F7E}" type="presParOf" srcId="{F97E1FAA-31AC-44F4-86A2-17552CFEE44B}" destId="{1FE65746-19C3-43F4-A876-5356190E47AD}" srcOrd="1" destOrd="0" presId="urn:microsoft.com/office/officeart/2005/8/layout/target3"/>
    <dgm:cxn modelId="{6A5139AB-4997-4B9B-AB90-901AF958D905}" type="presParOf" srcId="{F97E1FAA-31AC-44F4-86A2-17552CFEE44B}" destId="{61F749D5-4EA5-4316-8BC9-C986EE1652D4}" srcOrd="2" destOrd="0" presId="urn:microsoft.com/office/officeart/2005/8/layout/target3"/>
    <dgm:cxn modelId="{C051A059-9CFC-4222-8A24-6FB930EFF1D8}" type="presParOf" srcId="{F97E1FAA-31AC-44F4-86A2-17552CFEE44B}" destId="{8B8933E5-CB1A-46B6-BE6D-0611FCB99D4C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674750C7-AEA2-40B9-B936-11DA092C5EE3}" type="doc">
      <dgm:prSet loTypeId="urn:microsoft.com/office/officeart/2005/8/layout/target3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0093DE61-F336-42CD-83D9-0CA34B5A865A}">
      <dgm:prSet/>
      <dgm:spPr/>
      <dgm:t>
        <a:bodyPr/>
        <a:lstStyle/>
        <a:p>
          <a:pPr rtl="0"/>
          <a:r>
            <a:rPr lang="ca-ES" b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29. % JUTGES I MAGISTRATS TITULARS-SUBSTITUS I SUPLENTS </a:t>
          </a:r>
        </a:p>
        <a:p>
          <a:pPr rtl="0"/>
          <a:r>
            <a:rPr lang="ca-ES" b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AL 31-12-2017</a:t>
          </a:r>
          <a:endParaRPr lang="es-ES_tradnl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26E167C-52F6-4D57-B903-EA7C3AAEC7BF}" type="parTrans" cxnId="{8C3104E2-32D0-4FE1-9DC8-5283BD0CE6C8}">
      <dgm:prSet/>
      <dgm:spPr/>
      <dgm:t>
        <a:bodyPr/>
        <a:lstStyle/>
        <a:p>
          <a:endParaRPr lang="es-ES_tradnl"/>
        </a:p>
      </dgm:t>
    </dgm:pt>
    <dgm:pt modelId="{DD4D5DDD-9A12-40ED-A7DA-0DF12FDD269D}" type="sibTrans" cxnId="{8C3104E2-32D0-4FE1-9DC8-5283BD0CE6C8}">
      <dgm:prSet/>
      <dgm:spPr/>
      <dgm:t>
        <a:bodyPr/>
        <a:lstStyle/>
        <a:p>
          <a:endParaRPr lang="es-ES_tradnl"/>
        </a:p>
      </dgm:t>
    </dgm:pt>
    <dgm:pt modelId="{F97E1FAA-31AC-44F4-86A2-17552CFEE44B}" type="pres">
      <dgm:prSet presAssocID="{674750C7-AEA2-40B9-B936-11DA092C5EE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1A0F0051-427D-4017-BE53-A57048347B37}" type="pres">
      <dgm:prSet presAssocID="{0093DE61-F336-42CD-83D9-0CA34B5A865A}" presName="circle1" presStyleLbl="node1" presStyleIdx="0" presStyleCnt="1"/>
      <dgm:spPr>
        <a:gradFill rotWithShape="0">
          <a:gsLst>
            <a:gs pos="0">
              <a:schemeClr val="bg2">
                <a:lumMod val="9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</a:gradFill>
      </dgm:spPr>
      <dgm:t>
        <a:bodyPr/>
        <a:lstStyle/>
        <a:p>
          <a:endParaRPr lang="ca-ES"/>
        </a:p>
      </dgm:t>
    </dgm:pt>
    <dgm:pt modelId="{1FE65746-19C3-43F4-A876-5356190E47AD}" type="pres">
      <dgm:prSet presAssocID="{0093DE61-F336-42CD-83D9-0CA34B5A865A}" presName="space" presStyleCnt="0"/>
      <dgm:spPr/>
    </dgm:pt>
    <dgm:pt modelId="{61F749D5-4EA5-4316-8BC9-C986EE1652D4}" type="pres">
      <dgm:prSet presAssocID="{0093DE61-F336-42CD-83D9-0CA34B5A865A}" presName="rect1" presStyleLbl="alignAcc1" presStyleIdx="0" presStyleCnt="1"/>
      <dgm:spPr/>
      <dgm:t>
        <a:bodyPr/>
        <a:lstStyle/>
        <a:p>
          <a:endParaRPr lang="es-ES_tradnl"/>
        </a:p>
      </dgm:t>
    </dgm:pt>
    <dgm:pt modelId="{8B8933E5-CB1A-46B6-BE6D-0611FCB99D4C}" type="pres">
      <dgm:prSet presAssocID="{0093DE61-F336-42CD-83D9-0CA34B5A865A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6B4C2DF9-E310-4232-869E-FE6FAFBF171C}" type="presOf" srcId="{674750C7-AEA2-40B9-B936-11DA092C5EE3}" destId="{F97E1FAA-31AC-44F4-86A2-17552CFEE44B}" srcOrd="0" destOrd="0" presId="urn:microsoft.com/office/officeart/2005/8/layout/target3"/>
    <dgm:cxn modelId="{4AA2DFFD-DD83-4BA1-AF03-CF52695DEF06}" type="presOf" srcId="{0093DE61-F336-42CD-83D9-0CA34B5A865A}" destId="{61F749D5-4EA5-4316-8BC9-C986EE1652D4}" srcOrd="0" destOrd="0" presId="urn:microsoft.com/office/officeart/2005/8/layout/target3"/>
    <dgm:cxn modelId="{DDA3EB38-15A8-45A1-892C-43A47CC11A9A}" type="presOf" srcId="{0093DE61-F336-42CD-83D9-0CA34B5A865A}" destId="{8B8933E5-CB1A-46B6-BE6D-0611FCB99D4C}" srcOrd="1" destOrd="0" presId="urn:microsoft.com/office/officeart/2005/8/layout/target3"/>
    <dgm:cxn modelId="{8C3104E2-32D0-4FE1-9DC8-5283BD0CE6C8}" srcId="{674750C7-AEA2-40B9-B936-11DA092C5EE3}" destId="{0093DE61-F336-42CD-83D9-0CA34B5A865A}" srcOrd="0" destOrd="0" parTransId="{726E167C-52F6-4D57-B903-EA7C3AAEC7BF}" sibTransId="{DD4D5DDD-9A12-40ED-A7DA-0DF12FDD269D}"/>
    <dgm:cxn modelId="{842F42E1-822E-47A7-BFE2-7878C43EC890}" type="presParOf" srcId="{F97E1FAA-31AC-44F4-86A2-17552CFEE44B}" destId="{1A0F0051-427D-4017-BE53-A57048347B37}" srcOrd="0" destOrd="0" presId="urn:microsoft.com/office/officeart/2005/8/layout/target3"/>
    <dgm:cxn modelId="{DEF38122-DD6A-400B-B23D-71F12B686AEC}" type="presParOf" srcId="{F97E1FAA-31AC-44F4-86A2-17552CFEE44B}" destId="{1FE65746-19C3-43F4-A876-5356190E47AD}" srcOrd="1" destOrd="0" presId="urn:microsoft.com/office/officeart/2005/8/layout/target3"/>
    <dgm:cxn modelId="{4DFEBFA1-FAA7-49F6-8229-445699AD2AE5}" type="presParOf" srcId="{F97E1FAA-31AC-44F4-86A2-17552CFEE44B}" destId="{61F749D5-4EA5-4316-8BC9-C986EE1652D4}" srcOrd="2" destOrd="0" presId="urn:microsoft.com/office/officeart/2005/8/layout/target3"/>
    <dgm:cxn modelId="{6CD83539-499E-413D-A353-A889BE09FF73}" type="presParOf" srcId="{F97E1FAA-31AC-44F4-86A2-17552CFEE44B}" destId="{8B8933E5-CB1A-46B6-BE6D-0611FCB99D4C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674750C7-AEA2-40B9-B936-11DA092C5EE3}" type="doc">
      <dgm:prSet loTypeId="urn:microsoft.com/office/officeart/2005/8/layout/target3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0093DE61-F336-42CD-83D9-0CA34B5A865A}">
      <dgm:prSet/>
      <dgm:spPr/>
      <dgm:t>
        <a:bodyPr/>
        <a:lstStyle/>
        <a:p>
          <a:pPr rtl="0"/>
          <a:r>
            <a:rPr lang="ca-ES" b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30. MOVIMENT DE JUTGES I MAGISTRATS EN L’ÀMBIT DEL TSJ DE CATALUNYA (2017)</a:t>
          </a:r>
          <a:endParaRPr lang="es-ES_tradnl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26E167C-52F6-4D57-B903-EA7C3AAEC7BF}" type="parTrans" cxnId="{8C3104E2-32D0-4FE1-9DC8-5283BD0CE6C8}">
      <dgm:prSet/>
      <dgm:spPr/>
      <dgm:t>
        <a:bodyPr/>
        <a:lstStyle/>
        <a:p>
          <a:endParaRPr lang="es-ES_tradnl"/>
        </a:p>
      </dgm:t>
    </dgm:pt>
    <dgm:pt modelId="{DD4D5DDD-9A12-40ED-A7DA-0DF12FDD269D}" type="sibTrans" cxnId="{8C3104E2-32D0-4FE1-9DC8-5283BD0CE6C8}">
      <dgm:prSet/>
      <dgm:spPr/>
      <dgm:t>
        <a:bodyPr/>
        <a:lstStyle/>
        <a:p>
          <a:endParaRPr lang="es-ES_tradnl"/>
        </a:p>
      </dgm:t>
    </dgm:pt>
    <dgm:pt modelId="{F97E1FAA-31AC-44F4-86A2-17552CFEE44B}" type="pres">
      <dgm:prSet presAssocID="{674750C7-AEA2-40B9-B936-11DA092C5EE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1A0F0051-427D-4017-BE53-A57048347B37}" type="pres">
      <dgm:prSet presAssocID="{0093DE61-F336-42CD-83D9-0CA34B5A865A}" presName="circle1" presStyleLbl="node1" presStyleIdx="0" presStyleCnt="1"/>
      <dgm:spPr>
        <a:gradFill rotWithShape="0">
          <a:gsLst>
            <a:gs pos="0">
              <a:schemeClr val="bg2">
                <a:lumMod val="9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</a:gradFill>
      </dgm:spPr>
      <dgm:t>
        <a:bodyPr/>
        <a:lstStyle/>
        <a:p>
          <a:endParaRPr lang="ca-ES"/>
        </a:p>
      </dgm:t>
    </dgm:pt>
    <dgm:pt modelId="{1FE65746-19C3-43F4-A876-5356190E47AD}" type="pres">
      <dgm:prSet presAssocID="{0093DE61-F336-42CD-83D9-0CA34B5A865A}" presName="space" presStyleCnt="0"/>
      <dgm:spPr/>
    </dgm:pt>
    <dgm:pt modelId="{61F749D5-4EA5-4316-8BC9-C986EE1652D4}" type="pres">
      <dgm:prSet presAssocID="{0093DE61-F336-42CD-83D9-0CA34B5A865A}" presName="rect1" presStyleLbl="alignAcc1" presStyleIdx="0" presStyleCnt="1"/>
      <dgm:spPr/>
      <dgm:t>
        <a:bodyPr/>
        <a:lstStyle/>
        <a:p>
          <a:endParaRPr lang="es-ES_tradnl"/>
        </a:p>
      </dgm:t>
    </dgm:pt>
    <dgm:pt modelId="{8B8933E5-CB1A-46B6-BE6D-0611FCB99D4C}" type="pres">
      <dgm:prSet presAssocID="{0093DE61-F336-42CD-83D9-0CA34B5A865A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F24E5C4D-9DFC-41F1-BD6E-95AACF6EC7BD}" type="presOf" srcId="{674750C7-AEA2-40B9-B936-11DA092C5EE3}" destId="{F97E1FAA-31AC-44F4-86A2-17552CFEE44B}" srcOrd="0" destOrd="0" presId="urn:microsoft.com/office/officeart/2005/8/layout/target3"/>
    <dgm:cxn modelId="{8661EBB1-BAEC-40D9-AF67-4EF718714892}" type="presOf" srcId="{0093DE61-F336-42CD-83D9-0CA34B5A865A}" destId="{8B8933E5-CB1A-46B6-BE6D-0611FCB99D4C}" srcOrd="1" destOrd="0" presId="urn:microsoft.com/office/officeart/2005/8/layout/target3"/>
    <dgm:cxn modelId="{C667A780-8826-45EA-B705-94F9C855EDFB}" type="presOf" srcId="{0093DE61-F336-42CD-83D9-0CA34B5A865A}" destId="{61F749D5-4EA5-4316-8BC9-C986EE1652D4}" srcOrd="0" destOrd="0" presId="urn:microsoft.com/office/officeart/2005/8/layout/target3"/>
    <dgm:cxn modelId="{8C3104E2-32D0-4FE1-9DC8-5283BD0CE6C8}" srcId="{674750C7-AEA2-40B9-B936-11DA092C5EE3}" destId="{0093DE61-F336-42CD-83D9-0CA34B5A865A}" srcOrd="0" destOrd="0" parTransId="{726E167C-52F6-4D57-B903-EA7C3AAEC7BF}" sibTransId="{DD4D5DDD-9A12-40ED-A7DA-0DF12FDD269D}"/>
    <dgm:cxn modelId="{AAFC342A-EA26-48DC-AD2F-4AD6C7F47881}" type="presParOf" srcId="{F97E1FAA-31AC-44F4-86A2-17552CFEE44B}" destId="{1A0F0051-427D-4017-BE53-A57048347B37}" srcOrd="0" destOrd="0" presId="urn:microsoft.com/office/officeart/2005/8/layout/target3"/>
    <dgm:cxn modelId="{F3AA1609-9C92-421E-82EC-6BB05E7EF7B1}" type="presParOf" srcId="{F97E1FAA-31AC-44F4-86A2-17552CFEE44B}" destId="{1FE65746-19C3-43F4-A876-5356190E47AD}" srcOrd="1" destOrd="0" presId="urn:microsoft.com/office/officeart/2005/8/layout/target3"/>
    <dgm:cxn modelId="{00B0A7FA-B023-4478-BD01-29F779CEC8FB}" type="presParOf" srcId="{F97E1FAA-31AC-44F4-86A2-17552CFEE44B}" destId="{61F749D5-4EA5-4316-8BC9-C986EE1652D4}" srcOrd="2" destOrd="0" presId="urn:microsoft.com/office/officeart/2005/8/layout/target3"/>
    <dgm:cxn modelId="{7D2C9360-5BEA-49C1-AFC4-6E71C087F49D}" type="presParOf" srcId="{F97E1FAA-31AC-44F4-86A2-17552CFEE44B}" destId="{8B8933E5-CB1A-46B6-BE6D-0611FCB99D4C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674750C7-AEA2-40B9-B936-11DA092C5EE3}" type="doc">
      <dgm:prSet loTypeId="urn:microsoft.com/office/officeart/2005/8/layout/target3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0093DE61-F336-42CD-83D9-0CA34B5A865A}">
      <dgm:prSet/>
      <dgm:spPr/>
      <dgm:t>
        <a:bodyPr/>
        <a:lstStyle/>
        <a:p>
          <a:pPr rtl="0"/>
          <a:r>
            <a:rPr lang="ca-ES" b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31. LLETRATS DE L’ADMINISTRACIÓ DE JUSTÍCIA (2017)</a:t>
          </a:r>
          <a:endParaRPr lang="es-ES_tradnl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26E167C-52F6-4D57-B903-EA7C3AAEC7BF}" type="parTrans" cxnId="{8C3104E2-32D0-4FE1-9DC8-5283BD0CE6C8}">
      <dgm:prSet/>
      <dgm:spPr/>
      <dgm:t>
        <a:bodyPr/>
        <a:lstStyle/>
        <a:p>
          <a:endParaRPr lang="es-ES_tradnl"/>
        </a:p>
      </dgm:t>
    </dgm:pt>
    <dgm:pt modelId="{DD4D5DDD-9A12-40ED-A7DA-0DF12FDD269D}" type="sibTrans" cxnId="{8C3104E2-32D0-4FE1-9DC8-5283BD0CE6C8}">
      <dgm:prSet/>
      <dgm:spPr/>
      <dgm:t>
        <a:bodyPr/>
        <a:lstStyle/>
        <a:p>
          <a:endParaRPr lang="es-ES_tradnl"/>
        </a:p>
      </dgm:t>
    </dgm:pt>
    <dgm:pt modelId="{F97E1FAA-31AC-44F4-86A2-17552CFEE44B}" type="pres">
      <dgm:prSet presAssocID="{674750C7-AEA2-40B9-B936-11DA092C5EE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1A0F0051-427D-4017-BE53-A57048347B37}" type="pres">
      <dgm:prSet presAssocID="{0093DE61-F336-42CD-83D9-0CA34B5A865A}" presName="circle1" presStyleLbl="node1" presStyleIdx="0" presStyleCnt="1"/>
      <dgm:spPr>
        <a:gradFill rotWithShape="0">
          <a:gsLst>
            <a:gs pos="0">
              <a:schemeClr val="bg2">
                <a:lumMod val="9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</a:gradFill>
      </dgm:spPr>
      <dgm:t>
        <a:bodyPr/>
        <a:lstStyle/>
        <a:p>
          <a:endParaRPr lang="ca-ES"/>
        </a:p>
      </dgm:t>
    </dgm:pt>
    <dgm:pt modelId="{1FE65746-19C3-43F4-A876-5356190E47AD}" type="pres">
      <dgm:prSet presAssocID="{0093DE61-F336-42CD-83D9-0CA34B5A865A}" presName="space" presStyleCnt="0"/>
      <dgm:spPr/>
    </dgm:pt>
    <dgm:pt modelId="{61F749D5-4EA5-4316-8BC9-C986EE1652D4}" type="pres">
      <dgm:prSet presAssocID="{0093DE61-F336-42CD-83D9-0CA34B5A865A}" presName="rect1" presStyleLbl="alignAcc1" presStyleIdx="0" presStyleCnt="1" custLinFactNeighborX="0" custLinFactNeighborY="-11141"/>
      <dgm:spPr/>
      <dgm:t>
        <a:bodyPr/>
        <a:lstStyle/>
        <a:p>
          <a:endParaRPr lang="es-ES_tradnl"/>
        </a:p>
      </dgm:t>
    </dgm:pt>
    <dgm:pt modelId="{8B8933E5-CB1A-46B6-BE6D-0611FCB99D4C}" type="pres">
      <dgm:prSet presAssocID="{0093DE61-F336-42CD-83D9-0CA34B5A865A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1676CF61-A99B-40E9-994A-77BCAD3CAD9D}" type="presOf" srcId="{0093DE61-F336-42CD-83D9-0CA34B5A865A}" destId="{61F749D5-4EA5-4316-8BC9-C986EE1652D4}" srcOrd="0" destOrd="0" presId="urn:microsoft.com/office/officeart/2005/8/layout/target3"/>
    <dgm:cxn modelId="{5C941958-A8C8-4A1A-AB2B-6760D289C9DF}" type="presOf" srcId="{674750C7-AEA2-40B9-B936-11DA092C5EE3}" destId="{F97E1FAA-31AC-44F4-86A2-17552CFEE44B}" srcOrd="0" destOrd="0" presId="urn:microsoft.com/office/officeart/2005/8/layout/target3"/>
    <dgm:cxn modelId="{8C3104E2-32D0-4FE1-9DC8-5283BD0CE6C8}" srcId="{674750C7-AEA2-40B9-B936-11DA092C5EE3}" destId="{0093DE61-F336-42CD-83D9-0CA34B5A865A}" srcOrd="0" destOrd="0" parTransId="{726E167C-52F6-4D57-B903-EA7C3AAEC7BF}" sibTransId="{DD4D5DDD-9A12-40ED-A7DA-0DF12FDD269D}"/>
    <dgm:cxn modelId="{2986A8E4-A4D0-4D21-B90D-121F3850519A}" type="presOf" srcId="{0093DE61-F336-42CD-83D9-0CA34B5A865A}" destId="{8B8933E5-CB1A-46B6-BE6D-0611FCB99D4C}" srcOrd="1" destOrd="0" presId="urn:microsoft.com/office/officeart/2005/8/layout/target3"/>
    <dgm:cxn modelId="{E79C9B90-4165-49B3-B6E6-8DA0E4250EEE}" type="presParOf" srcId="{F97E1FAA-31AC-44F4-86A2-17552CFEE44B}" destId="{1A0F0051-427D-4017-BE53-A57048347B37}" srcOrd="0" destOrd="0" presId="urn:microsoft.com/office/officeart/2005/8/layout/target3"/>
    <dgm:cxn modelId="{BD81D8C3-1E8B-40B2-9ADF-5A2FE3B48710}" type="presParOf" srcId="{F97E1FAA-31AC-44F4-86A2-17552CFEE44B}" destId="{1FE65746-19C3-43F4-A876-5356190E47AD}" srcOrd="1" destOrd="0" presId="urn:microsoft.com/office/officeart/2005/8/layout/target3"/>
    <dgm:cxn modelId="{2A259654-FDA0-469E-885A-97653DE35EE0}" type="presParOf" srcId="{F97E1FAA-31AC-44F4-86A2-17552CFEE44B}" destId="{61F749D5-4EA5-4316-8BC9-C986EE1652D4}" srcOrd="2" destOrd="0" presId="urn:microsoft.com/office/officeart/2005/8/layout/target3"/>
    <dgm:cxn modelId="{E7BC8663-C9A2-4E5D-904F-6E74A4D19434}" type="presParOf" srcId="{F97E1FAA-31AC-44F4-86A2-17552CFEE44B}" destId="{8B8933E5-CB1A-46B6-BE6D-0611FCB99D4C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4750C7-AEA2-40B9-B936-11DA092C5EE3}" type="doc">
      <dgm:prSet loTypeId="urn:microsoft.com/office/officeart/2005/8/layout/target3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0093DE61-F336-42CD-83D9-0CA34B5A865A}">
      <dgm:prSet/>
      <dgm:spPr/>
      <dgm:t>
        <a:bodyPr/>
        <a:lstStyle/>
        <a:p>
          <a:pPr rtl="0"/>
          <a:r>
            <a:rPr lang="es-ES_tradnl" b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3. EVOLUCIÓ EN PERCENTATGE DELS ASSUMPTES RESOLTS RESPECTE DELS INGRESSATS</a:t>
          </a:r>
          <a:endParaRPr lang="es-ES_tradnl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26E167C-52F6-4D57-B903-EA7C3AAEC7BF}" type="parTrans" cxnId="{8C3104E2-32D0-4FE1-9DC8-5283BD0CE6C8}">
      <dgm:prSet/>
      <dgm:spPr/>
      <dgm:t>
        <a:bodyPr/>
        <a:lstStyle/>
        <a:p>
          <a:endParaRPr lang="es-ES_tradnl"/>
        </a:p>
      </dgm:t>
    </dgm:pt>
    <dgm:pt modelId="{DD4D5DDD-9A12-40ED-A7DA-0DF12FDD269D}" type="sibTrans" cxnId="{8C3104E2-32D0-4FE1-9DC8-5283BD0CE6C8}">
      <dgm:prSet/>
      <dgm:spPr/>
      <dgm:t>
        <a:bodyPr/>
        <a:lstStyle/>
        <a:p>
          <a:endParaRPr lang="es-ES_tradnl"/>
        </a:p>
      </dgm:t>
    </dgm:pt>
    <dgm:pt modelId="{F97E1FAA-31AC-44F4-86A2-17552CFEE44B}" type="pres">
      <dgm:prSet presAssocID="{674750C7-AEA2-40B9-B936-11DA092C5EE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1A0F0051-427D-4017-BE53-A57048347B37}" type="pres">
      <dgm:prSet presAssocID="{0093DE61-F336-42CD-83D9-0CA34B5A865A}" presName="circle1" presStyleLbl="node1" presStyleIdx="0" presStyleCnt="1"/>
      <dgm:spPr>
        <a:gradFill rotWithShape="0">
          <a:gsLst>
            <a:gs pos="0">
              <a:schemeClr val="bg2">
                <a:lumMod val="9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</a:gradFill>
      </dgm:spPr>
    </dgm:pt>
    <dgm:pt modelId="{1FE65746-19C3-43F4-A876-5356190E47AD}" type="pres">
      <dgm:prSet presAssocID="{0093DE61-F336-42CD-83D9-0CA34B5A865A}" presName="space" presStyleCnt="0"/>
      <dgm:spPr/>
    </dgm:pt>
    <dgm:pt modelId="{61F749D5-4EA5-4316-8BC9-C986EE1652D4}" type="pres">
      <dgm:prSet presAssocID="{0093DE61-F336-42CD-83D9-0CA34B5A865A}" presName="rect1" presStyleLbl="alignAcc1" presStyleIdx="0" presStyleCnt="1" custScaleY="100000" custLinFactNeighborX="-450" custLinFactNeighborY="-92857"/>
      <dgm:spPr/>
      <dgm:t>
        <a:bodyPr/>
        <a:lstStyle/>
        <a:p>
          <a:endParaRPr lang="es-ES_tradnl"/>
        </a:p>
      </dgm:t>
    </dgm:pt>
    <dgm:pt modelId="{8B8933E5-CB1A-46B6-BE6D-0611FCB99D4C}" type="pres">
      <dgm:prSet presAssocID="{0093DE61-F336-42CD-83D9-0CA34B5A865A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4BF63632-66C5-4486-A741-2994422FD80A}" type="presOf" srcId="{674750C7-AEA2-40B9-B936-11DA092C5EE3}" destId="{F97E1FAA-31AC-44F4-86A2-17552CFEE44B}" srcOrd="0" destOrd="0" presId="urn:microsoft.com/office/officeart/2005/8/layout/target3"/>
    <dgm:cxn modelId="{8C3104E2-32D0-4FE1-9DC8-5283BD0CE6C8}" srcId="{674750C7-AEA2-40B9-B936-11DA092C5EE3}" destId="{0093DE61-F336-42CD-83D9-0CA34B5A865A}" srcOrd="0" destOrd="0" parTransId="{726E167C-52F6-4D57-B903-EA7C3AAEC7BF}" sibTransId="{DD4D5DDD-9A12-40ED-A7DA-0DF12FDD269D}"/>
    <dgm:cxn modelId="{4437F42F-0598-4044-902C-35BD8DB35147}" type="presOf" srcId="{0093DE61-F336-42CD-83D9-0CA34B5A865A}" destId="{8B8933E5-CB1A-46B6-BE6D-0611FCB99D4C}" srcOrd="1" destOrd="0" presId="urn:microsoft.com/office/officeart/2005/8/layout/target3"/>
    <dgm:cxn modelId="{37047DC0-CD4A-4B78-A7D0-7E7C004421EF}" type="presOf" srcId="{0093DE61-F336-42CD-83D9-0CA34B5A865A}" destId="{61F749D5-4EA5-4316-8BC9-C986EE1652D4}" srcOrd="0" destOrd="0" presId="urn:microsoft.com/office/officeart/2005/8/layout/target3"/>
    <dgm:cxn modelId="{E4D50CBC-8ECE-45D8-AE9A-40FFA67BA197}" type="presParOf" srcId="{F97E1FAA-31AC-44F4-86A2-17552CFEE44B}" destId="{1A0F0051-427D-4017-BE53-A57048347B37}" srcOrd="0" destOrd="0" presId="urn:microsoft.com/office/officeart/2005/8/layout/target3"/>
    <dgm:cxn modelId="{9D2B30AF-C432-4F94-9B1F-DAE7314E19D0}" type="presParOf" srcId="{F97E1FAA-31AC-44F4-86A2-17552CFEE44B}" destId="{1FE65746-19C3-43F4-A876-5356190E47AD}" srcOrd="1" destOrd="0" presId="urn:microsoft.com/office/officeart/2005/8/layout/target3"/>
    <dgm:cxn modelId="{58D29DC6-19DB-471B-9EEC-FF16D54CE859}" type="presParOf" srcId="{F97E1FAA-31AC-44F4-86A2-17552CFEE44B}" destId="{61F749D5-4EA5-4316-8BC9-C986EE1652D4}" srcOrd="2" destOrd="0" presId="urn:microsoft.com/office/officeart/2005/8/layout/target3"/>
    <dgm:cxn modelId="{877CCF8C-F8AF-4C75-A9B8-AB237A8D7CB2}" type="presParOf" srcId="{F97E1FAA-31AC-44F4-86A2-17552CFEE44B}" destId="{8B8933E5-CB1A-46B6-BE6D-0611FCB99D4C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674750C7-AEA2-40B9-B936-11DA092C5EE3}" type="doc">
      <dgm:prSet loTypeId="urn:microsoft.com/office/officeart/2005/8/layout/target3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0093DE61-F336-42CD-83D9-0CA34B5A865A}">
      <dgm:prSet/>
      <dgm:spPr/>
      <dgm:t>
        <a:bodyPr/>
        <a:lstStyle/>
        <a:p>
          <a:pPr rtl="0"/>
          <a:r>
            <a:rPr lang="ca-ES" b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32. </a:t>
          </a:r>
          <a:r>
            <a:rPr lang="pt-BR" b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FUNCIONARIS DELS COSSOS DE GESTIÓ PROCESSAL ADMINISTRATIVA, TRAMITACIÓ PROCESSAL ADMINISTRATIVA I AUXILI JUDICIAL </a:t>
          </a:r>
          <a:r>
            <a:rPr lang="ca-ES" b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(2017)</a:t>
          </a:r>
          <a:endParaRPr lang="es-ES_tradnl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26E167C-52F6-4D57-B903-EA7C3AAEC7BF}" type="parTrans" cxnId="{8C3104E2-32D0-4FE1-9DC8-5283BD0CE6C8}">
      <dgm:prSet/>
      <dgm:spPr/>
      <dgm:t>
        <a:bodyPr/>
        <a:lstStyle/>
        <a:p>
          <a:endParaRPr lang="es-ES_tradnl"/>
        </a:p>
      </dgm:t>
    </dgm:pt>
    <dgm:pt modelId="{DD4D5DDD-9A12-40ED-A7DA-0DF12FDD269D}" type="sibTrans" cxnId="{8C3104E2-32D0-4FE1-9DC8-5283BD0CE6C8}">
      <dgm:prSet/>
      <dgm:spPr/>
      <dgm:t>
        <a:bodyPr/>
        <a:lstStyle/>
        <a:p>
          <a:endParaRPr lang="es-ES_tradnl"/>
        </a:p>
      </dgm:t>
    </dgm:pt>
    <dgm:pt modelId="{F97E1FAA-31AC-44F4-86A2-17552CFEE44B}" type="pres">
      <dgm:prSet presAssocID="{674750C7-AEA2-40B9-B936-11DA092C5EE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1A0F0051-427D-4017-BE53-A57048347B37}" type="pres">
      <dgm:prSet presAssocID="{0093DE61-F336-42CD-83D9-0CA34B5A865A}" presName="circle1" presStyleLbl="node1" presStyleIdx="0" presStyleCnt="1"/>
      <dgm:spPr>
        <a:gradFill rotWithShape="0">
          <a:gsLst>
            <a:gs pos="0">
              <a:schemeClr val="bg2">
                <a:lumMod val="9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</a:gradFill>
      </dgm:spPr>
      <dgm:t>
        <a:bodyPr/>
        <a:lstStyle/>
        <a:p>
          <a:endParaRPr lang="ca-ES"/>
        </a:p>
      </dgm:t>
    </dgm:pt>
    <dgm:pt modelId="{1FE65746-19C3-43F4-A876-5356190E47AD}" type="pres">
      <dgm:prSet presAssocID="{0093DE61-F336-42CD-83D9-0CA34B5A865A}" presName="space" presStyleCnt="0"/>
      <dgm:spPr/>
    </dgm:pt>
    <dgm:pt modelId="{61F749D5-4EA5-4316-8BC9-C986EE1652D4}" type="pres">
      <dgm:prSet presAssocID="{0093DE61-F336-42CD-83D9-0CA34B5A865A}" presName="rect1" presStyleLbl="alignAcc1" presStyleIdx="0" presStyleCnt="1" custLinFactNeighborX="0" custLinFactNeighborY="-11141"/>
      <dgm:spPr/>
      <dgm:t>
        <a:bodyPr/>
        <a:lstStyle/>
        <a:p>
          <a:endParaRPr lang="es-ES_tradnl"/>
        </a:p>
      </dgm:t>
    </dgm:pt>
    <dgm:pt modelId="{8B8933E5-CB1A-46B6-BE6D-0611FCB99D4C}" type="pres">
      <dgm:prSet presAssocID="{0093DE61-F336-42CD-83D9-0CA34B5A865A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4AAF55B5-D058-4D03-84FE-7F0E66848811}" type="presOf" srcId="{0093DE61-F336-42CD-83D9-0CA34B5A865A}" destId="{61F749D5-4EA5-4316-8BC9-C986EE1652D4}" srcOrd="0" destOrd="0" presId="urn:microsoft.com/office/officeart/2005/8/layout/target3"/>
    <dgm:cxn modelId="{3D6C74C7-6A65-4044-87C9-C19E7EFDC2E9}" type="presOf" srcId="{674750C7-AEA2-40B9-B936-11DA092C5EE3}" destId="{F97E1FAA-31AC-44F4-86A2-17552CFEE44B}" srcOrd="0" destOrd="0" presId="urn:microsoft.com/office/officeart/2005/8/layout/target3"/>
    <dgm:cxn modelId="{E8ADF656-774C-42C8-B95F-945D7979DFE0}" type="presOf" srcId="{0093DE61-F336-42CD-83D9-0CA34B5A865A}" destId="{8B8933E5-CB1A-46B6-BE6D-0611FCB99D4C}" srcOrd="1" destOrd="0" presId="urn:microsoft.com/office/officeart/2005/8/layout/target3"/>
    <dgm:cxn modelId="{8C3104E2-32D0-4FE1-9DC8-5283BD0CE6C8}" srcId="{674750C7-AEA2-40B9-B936-11DA092C5EE3}" destId="{0093DE61-F336-42CD-83D9-0CA34B5A865A}" srcOrd="0" destOrd="0" parTransId="{726E167C-52F6-4D57-B903-EA7C3AAEC7BF}" sibTransId="{DD4D5DDD-9A12-40ED-A7DA-0DF12FDD269D}"/>
    <dgm:cxn modelId="{510D76E5-DCC1-4979-898D-A6D0420EAA11}" type="presParOf" srcId="{F97E1FAA-31AC-44F4-86A2-17552CFEE44B}" destId="{1A0F0051-427D-4017-BE53-A57048347B37}" srcOrd="0" destOrd="0" presId="urn:microsoft.com/office/officeart/2005/8/layout/target3"/>
    <dgm:cxn modelId="{5256422C-8F1A-4787-97BF-665B1322D4E9}" type="presParOf" srcId="{F97E1FAA-31AC-44F4-86A2-17552CFEE44B}" destId="{1FE65746-19C3-43F4-A876-5356190E47AD}" srcOrd="1" destOrd="0" presId="urn:microsoft.com/office/officeart/2005/8/layout/target3"/>
    <dgm:cxn modelId="{AF25B59A-9CAC-4113-A33A-515C608F199E}" type="presParOf" srcId="{F97E1FAA-31AC-44F4-86A2-17552CFEE44B}" destId="{61F749D5-4EA5-4316-8BC9-C986EE1652D4}" srcOrd="2" destOrd="0" presId="urn:microsoft.com/office/officeart/2005/8/layout/target3"/>
    <dgm:cxn modelId="{064A721A-8355-4A8D-9320-32F6C9EC3F76}" type="presParOf" srcId="{F97E1FAA-31AC-44F4-86A2-17552CFEE44B}" destId="{8B8933E5-CB1A-46B6-BE6D-0611FCB99D4C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674750C7-AEA2-40B9-B936-11DA092C5EE3}" type="doc">
      <dgm:prSet loTypeId="urn:microsoft.com/office/officeart/2005/8/layout/target3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0093DE61-F336-42CD-83D9-0CA34B5A865A}">
      <dgm:prSet custT="1"/>
      <dgm:spPr/>
      <dgm:t>
        <a:bodyPr/>
        <a:lstStyle/>
        <a:p>
          <a:pPr algn="just" rtl="0"/>
          <a:r>
            <a:rPr lang="ca-ES" sz="1100" b="1" cap="all" baseline="0" noProof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33. A l’exercici 2018 han de resultar implementats els jutjats ja creats </a:t>
          </a:r>
          <a:r>
            <a:rPr lang="ca-ES" sz="1100" b="1" cap="all" baseline="0" noProof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pel Reial decret </a:t>
          </a:r>
          <a:r>
            <a:rPr lang="ca-ES" sz="1100" b="1" cap="all" baseline="0" noProof="0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902/2017, de 13 d’octubre </a:t>
          </a:r>
          <a:r>
            <a:rPr lang="ca-ES" sz="1100" b="1" cap="all" baseline="0" noProof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 també la Secció d’Apel·lació Penal de la Sala Civil i Penal del TSJC creada pel Reial Decret </a:t>
          </a:r>
          <a:r>
            <a:rPr lang="ca-ES" sz="1100" b="1" cap="all" baseline="0" noProof="0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229/2017, de 10 de març</a:t>
          </a:r>
          <a:r>
            <a:rPr lang="ca-ES" sz="1100" b="1" cap="all" baseline="0" noProof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.</a:t>
          </a:r>
          <a:endParaRPr lang="ca-ES" sz="1000" b="1" cap="all" baseline="0" noProof="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26E167C-52F6-4D57-B903-EA7C3AAEC7BF}" type="parTrans" cxnId="{8C3104E2-32D0-4FE1-9DC8-5283BD0CE6C8}">
      <dgm:prSet/>
      <dgm:spPr/>
      <dgm:t>
        <a:bodyPr/>
        <a:lstStyle/>
        <a:p>
          <a:endParaRPr lang="es-ES_tradnl"/>
        </a:p>
      </dgm:t>
    </dgm:pt>
    <dgm:pt modelId="{DD4D5DDD-9A12-40ED-A7DA-0DF12FDD269D}" type="sibTrans" cxnId="{8C3104E2-32D0-4FE1-9DC8-5283BD0CE6C8}">
      <dgm:prSet/>
      <dgm:spPr/>
      <dgm:t>
        <a:bodyPr/>
        <a:lstStyle/>
        <a:p>
          <a:endParaRPr lang="es-ES_tradnl"/>
        </a:p>
      </dgm:t>
    </dgm:pt>
    <dgm:pt modelId="{F97E1FAA-31AC-44F4-86A2-17552CFEE44B}" type="pres">
      <dgm:prSet presAssocID="{674750C7-AEA2-40B9-B936-11DA092C5EE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1A0F0051-427D-4017-BE53-A57048347B37}" type="pres">
      <dgm:prSet presAssocID="{0093DE61-F336-42CD-83D9-0CA34B5A865A}" presName="circle1" presStyleLbl="node1" presStyleIdx="0" presStyleCnt="1"/>
      <dgm:spPr>
        <a:gradFill rotWithShape="0">
          <a:gsLst>
            <a:gs pos="0">
              <a:schemeClr val="bg2">
                <a:lumMod val="9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</a:gradFill>
      </dgm:spPr>
      <dgm:t>
        <a:bodyPr/>
        <a:lstStyle/>
        <a:p>
          <a:endParaRPr lang="ca-ES"/>
        </a:p>
      </dgm:t>
    </dgm:pt>
    <dgm:pt modelId="{1FE65746-19C3-43F4-A876-5356190E47AD}" type="pres">
      <dgm:prSet presAssocID="{0093DE61-F336-42CD-83D9-0CA34B5A865A}" presName="space" presStyleCnt="0"/>
      <dgm:spPr/>
    </dgm:pt>
    <dgm:pt modelId="{61F749D5-4EA5-4316-8BC9-C986EE1652D4}" type="pres">
      <dgm:prSet presAssocID="{0093DE61-F336-42CD-83D9-0CA34B5A865A}" presName="rect1" presStyleLbl="alignAcc1" presStyleIdx="0" presStyleCnt="1" custLinFactNeighborX="-485" custLinFactNeighborY="-11141"/>
      <dgm:spPr/>
      <dgm:t>
        <a:bodyPr/>
        <a:lstStyle/>
        <a:p>
          <a:endParaRPr lang="es-ES_tradnl"/>
        </a:p>
      </dgm:t>
    </dgm:pt>
    <dgm:pt modelId="{8B8933E5-CB1A-46B6-BE6D-0611FCB99D4C}" type="pres">
      <dgm:prSet presAssocID="{0093DE61-F336-42CD-83D9-0CA34B5A865A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8C3104E2-32D0-4FE1-9DC8-5283BD0CE6C8}" srcId="{674750C7-AEA2-40B9-B936-11DA092C5EE3}" destId="{0093DE61-F336-42CD-83D9-0CA34B5A865A}" srcOrd="0" destOrd="0" parTransId="{726E167C-52F6-4D57-B903-EA7C3AAEC7BF}" sibTransId="{DD4D5DDD-9A12-40ED-A7DA-0DF12FDD269D}"/>
    <dgm:cxn modelId="{8433F9A8-5EDF-4C1C-9DF0-AE43D905551F}" type="presOf" srcId="{0093DE61-F336-42CD-83D9-0CA34B5A865A}" destId="{8B8933E5-CB1A-46B6-BE6D-0611FCB99D4C}" srcOrd="1" destOrd="0" presId="urn:microsoft.com/office/officeart/2005/8/layout/target3"/>
    <dgm:cxn modelId="{12EC8831-8522-4BAF-8084-920B4A0660D5}" type="presOf" srcId="{674750C7-AEA2-40B9-B936-11DA092C5EE3}" destId="{F97E1FAA-31AC-44F4-86A2-17552CFEE44B}" srcOrd="0" destOrd="0" presId="urn:microsoft.com/office/officeart/2005/8/layout/target3"/>
    <dgm:cxn modelId="{574C43FF-8FAA-485F-995C-633E5031D2E3}" type="presOf" srcId="{0093DE61-F336-42CD-83D9-0CA34B5A865A}" destId="{61F749D5-4EA5-4316-8BC9-C986EE1652D4}" srcOrd="0" destOrd="0" presId="urn:microsoft.com/office/officeart/2005/8/layout/target3"/>
    <dgm:cxn modelId="{B9FD4DCE-01CB-46C7-9FA7-68BAF390766F}" type="presParOf" srcId="{F97E1FAA-31AC-44F4-86A2-17552CFEE44B}" destId="{1A0F0051-427D-4017-BE53-A57048347B37}" srcOrd="0" destOrd="0" presId="urn:microsoft.com/office/officeart/2005/8/layout/target3"/>
    <dgm:cxn modelId="{266AED6B-45A0-4718-9D7A-A04926D8A10E}" type="presParOf" srcId="{F97E1FAA-31AC-44F4-86A2-17552CFEE44B}" destId="{1FE65746-19C3-43F4-A876-5356190E47AD}" srcOrd="1" destOrd="0" presId="urn:microsoft.com/office/officeart/2005/8/layout/target3"/>
    <dgm:cxn modelId="{34FD0D80-1A82-439E-BCB6-12D48C270018}" type="presParOf" srcId="{F97E1FAA-31AC-44F4-86A2-17552CFEE44B}" destId="{61F749D5-4EA5-4316-8BC9-C986EE1652D4}" srcOrd="2" destOrd="0" presId="urn:microsoft.com/office/officeart/2005/8/layout/target3"/>
    <dgm:cxn modelId="{EAA73B24-5ABA-46E9-89F3-1BA0A43D7074}" type="presParOf" srcId="{F97E1FAA-31AC-44F4-86A2-17552CFEE44B}" destId="{8B8933E5-CB1A-46B6-BE6D-0611FCB99D4C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674750C7-AEA2-40B9-B936-11DA092C5EE3}" type="doc">
      <dgm:prSet loTypeId="urn:microsoft.com/office/officeart/2005/8/layout/target3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0093DE61-F336-42CD-83D9-0CA34B5A865A}">
      <dgm:prSet custT="1"/>
      <dgm:spPr/>
      <dgm:t>
        <a:bodyPr/>
        <a:lstStyle/>
        <a:p>
          <a:pPr rtl="0"/>
          <a:r>
            <a:rPr lang="ca-ES" sz="1200" b="1" cap="all" baseline="0" noProof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34. proposta d’òrgans i places judicials per incloure en el pla de </a:t>
          </a:r>
        </a:p>
        <a:p>
          <a:pPr rtl="0"/>
          <a:r>
            <a:rPr lang="ca-ES" sz="1200" b="1" cap="all" baseline="0" noProof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creació d’òrgans judicials de 2018</a:t>
          </a:r>
        </a:p>
        <a:p>
          <a:pPr rtl="0"/>
          <a:r>
            <a:rPr lang="ca-ES" sz="1200" b="1" cap="all" baseline="0" noProof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Acord </a:t>
          </a:r>
          <a:r>
            <a:rPr lang="ca-ES" sz="1200" b="1" cap="all" baseline="0" noProof="0" dirty="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s.g</a:t>
          </a:r>
          <a:r>
            <a:rPr lang="ca-ES" sz="1200" b="1" cap="all" baseline="0" noProof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. </a:t>
          </a:r>
          <a:r>
            <a:rPr lang="ca-ES" sz="1200" b="1" cap="all" baseline="0" noProof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 20-03-2018</a:t>
          </a:r>
          <a:endParaRPr lang="ca-ES" sz="1200" b="1" cap="all" baseline="0" noProof="0" dirty="0" smtClean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26E167C-52F6-4D57-B903-EA7C3AAEC7BF}" type="parTrans" cxnId="{8C3104E2-32D0-4FE1-9DC8-5283BD0CE6C8}">
      <dgm:prSet/>
      <dgm:spPr/>
      <dgm:t>
        <a:bodyPr/>
        <a:lstStyle/>
        <a:p>
          <a:endParaRPr lang="es-ES_tradnl"/>
        </a:p>
      </dgm:t>
    </dgm:pt>
    <dgm:pt modelId="{DD4D5DDD-9A12-40ED-A7DA-0DF12FDD269D}" type="sibTrans" cxnId="{8C3104E2-32D0-4FE1-9DC8-5283BD0CE6C8}">
      <dgm:prSet/>
      <dgm:spPr/>
      <dgm:t>
        <a:bodyPr/>
        <a:lstStyle/>
        <a:p>
          <a:endParaRPr lang="es-ES_tradnl"/>
        </a:p>
      </dgm:t>
    </dgm:pt>
    <dgm:pt modelId="{F97E1FAA-31AC-44F4-86A2-17552CFEE44B}" type="pres">
      <dgm:prSet presAssocID="{674750C7-AEA2-40B9-B936-11DA092C5EE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1A0F0051-427D-4017-BE53-A57048347B37}" type="pres">
      <dgm:prSet presAssocID="{0093DE61-F336-42CD-83D9-0CA34B5A865A}" presName="circle1" presStyleLbl="node1" presStyleIdx="0" presStyleCnt="1"/>
      <dgm:spPr>
        <a:gradFill rotWithShape="0">
          <a:gsLst>
            <a:gs pos="0">
              <a:schemeClr val="bg2">
                <a:lumMod val="9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</a:gradFill>
      </dgm:spPr>
      <dgm:t>
        <a:bodyPr/>
        <a:lstStyle/>
        <a:p>
          <a:endParaRPr lang="ca-ES"/>
        </a:p>
      </dgm:t>
    </dgm:pt>
    <dgm:pt modelId="{1FE65746-19C3-43F4-A876-5356190E47AD}" type="pres">
      <dgm:prSet presAssocID="{0093DE61-F336-42CD-83D9-0CA34B5A865A}" presName="space" presStyleCnt="0"/>
      <dgm:spPr/>
    </dgm:pt>
    <dgm:pt modelId="{61F749D5-4EA5-4316-8BC9-C986EE1652D4}" type="pres">
      <dgm:prSet presAssocID="{0093DE61-F336-42CD-83D9-0CA34B5A865A}" presName="rect1" presStyleLbl="alignAcc1" presStyleIdx="0" presStyleCnt="1" custScaleY="100000" custLinFactY="44834" custLinFactNeighborX="509" custLinFactNeighborY="100000"/>
      <dgm:spPr/>
      <dgm:t>
        <a:bodyPr/>
        <a:lstStyle/>
        <a:p>
          <a:endParaRPr lang="es-ES_tradnl"/>
        </a:p>
      </dgm:t>
    </dgm:pt>
    <dgm:pt modelId="{8B8933E5-CB1A-46B6-BE6D-0611FCB99D4C}" type="pres">
      <dgm:prSet presAssocID="{0093DE61-F336-42CD-83D9-0CA34B5A865A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544B7DE1-6B1A-4F6B-9FC9-8FD4BF54A9E2}" type="presOf" srcId="{0093DE61-F336-42CD-83D9-0CA34B5A865A}" destId="{8B8933E5-CB1A-46B6-BE6D-0611FCB99D4C}" srcOrd="1" destOrd="0" presId="urn:microsoft.com/office/officeart/2005/8/layout/target3"/>
    <dgm:cxn modelId="{5BAF9285-7A3A-40EE-B923-EB61051FDF13}" type="presOf" srcId="{0093DE61-F336-42CD-83D9-0CA34B5A865A}" destId="{61F749D5-4EA5-4316-8BC9-C986EE1652D4}" srcOrd="0" destOrd="0" presId="urn:microsoft.com/office/officeart/2005/8/layout/target3"/>
    <dgm:cxn modelId="{ECB95E79-0540-4991-A5BC-5312F18B97F0}" type="presOf" srcId="{674750C7-AEA2-40B9-B936-11DA092C5EE3}" destId="{F97E1FAA-31AC-44F4-86A2-17552CFEE44B}" srcOrd="0" destOrd="0" presId="urn:microsoft.com/office/officeart/2005/8/layout/target3"/>
    <dgm:cxn modelId="{8C3104E2-32D0-4FE1-9DC8-5283BD0CE6C8}" srcId="{674750C7-AEA2-40B9-B936-11DA092C5EE3}" destId="{0093DE61-F336-42CD-83D9-0CA34B5A865A}" srcOrd="0" destOrd="0" parTransId="{726E167C-52F6-4D57-B903-EA7C3AAEC7BF}" sibTransId="{DD4D5DDD-9A12-40ED-A7DA-0DF12FDD269D}"/>
    <dgm:cxn modelId="{C5637978-9A31-4AF6-913F-7D999BE7C885}" type="presParOf" srcId="{F97E1FAA-31AC-44F4-86A2-17552CFEE44B}" destId="{1A0F0051-427D-4017-BE53-A57048347B37}" srcOrd="0" destOrd="0" presId="urn:microsoft.com/office/officeart/2005/8/layout/target3"/>
    <dgm:cxn modelId="{380108CB-D4E5-403E-BA3D-AABBB214BBA5}" type="presParOf" srcId="{F97E1FAA-31AC-44F4-86A2-17552CFEE44B}" destId="{1FE65746-19C3-43F4-A876-5356190E47AD}" srcOrd="1" destOrd="0" presId="urn:microsoft.com/office/officeart/2005/8/layout/target3"/>
    <dgm:cxn modelId="{689E464B-B753-4CAE-8B74-9A2560DD78C0}" type="presParOf" srcId="{F97E1FAA-31AC-44F4-86A2-17552CFEE44B}" destId="{61F749D5-4EA5-4316-8BC9-C986EE1652D4}" srcOrd="2" destOrd="0" presId="urn:microsoft.com/office/officeart/2005/8/layout/target3"/>
    <dgm:cxn modelId="{C114AEA6-7536-46A9-A99D-E562C58E7EF2}" type="presParOf" srcId="{F97E1FAA-31AC-44F4-86A2-17552CFEE44B}" destId="{8B8933E5-CB1A-46B6-BE6D-0611FCB99D4C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674750C7-AEA2-40B9-B936-11DA092C5EE3}" type="doc">
      <dgm:prSet loTypeId="urn:microsoft.com/office/officeart/2005/8/layout/target3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0093DE61-F336-42CD-83D9-0CA34B5A865A}">
      <dgm:prSet custT="1"/>
      <dgm:spPr/>
      <dgm:t>
        <a:bodyPr/>
        <a:lstStyle/>
        <a:p>
          <a:pPr rtl="0"/>
          <a:r>
            <a:rPr lang="ca-ES" sz="1200" b="1" cap="all" baseline="0" noProof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35. IMPLEMENTACIÓ DE LA NOVA OFICINA JUDICIAL  </a:t>
          </a:r>
          <a:endParaRPr lang="ca-ES" sz="1200" b="1" cap="all" baseline="0" noProof="0" dirty="0" smtClean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26E167C-52F6-4D57-B903-EA7C3AAEC7BF}" type="parTrans" cxnId="{8C3104E2-32D0-4FE1-9DC8-5283BD0CE6C8}">
      <dgm:prSet/>
      <dgm:spPr/>
      <dgm:t>
        <a:bodyPr/>
        <a:lstStyle/>
        <a:p>
          <a:endParaRPr lang="es-ES_tradnl"/>
        </a:p>
      </dgm:t>
    </dgm:pt>
    <dgm:pt modelId="{DD4D5DDD-9A12-40ED-A7DA-0DF12FDD269D}" type="sibTrans" cxnId="{8C3104E2-32D0-4FE1-9DC8-5283BD0CE6C8}">
      <dgm:prSet/>
      <dgm:spPr/>
      <dgm:t>
        <a:bodyPr/>
        <a:lstStyle/>
        <a:p>
          <a:endParaRPr lang="es-ES_tradnl"/>
        </a:p>
      </dgm:t>
    </dgm:pt>
    <dgm:pt modelId="{F97E1FAA-31AC-44F4-86A2-17552CFEE44B}" type="pres">
      <dgm:prSet presAssocID="{674750C7-AEA2-40B9-B936-11DA092C5EE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1A0F0051-427D-4017-BE53-A57048347B37}" type="pres">
      <dgm:prSet presAssocID="{0093DE61-F336-42CD-83D9-0CA34B5A865A}" presName="circle1" presStyleLbl="node1" presStyleIdx="0" presStyleCnt="1"/>
      <dgm:spPr>
        <a:gradFill rotWithShape="0">
          <a:gsLst>
            <a:gs pos="0">
              <a:schemeClr val="bg2">
                <a:lumMod val="9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</a:gradFill>
      </dgm:spPr>
      <dgm:t>
        <a:bodyPr/>
        <a:lstStyle/>
        <a:p>
          <a:endParaRPr lang="ca-ES"/>
        </a:p>
      </dgm:t>
    </dgm:pt>
    <dgm:pt modelId="{1FE65746-19C3-43F4-A876-5356190E47AD}" type="pres">
      <dgm:prSet presAssocID="{0093DE61-F336-42CD-83D9-0CA34B5A865A}" presName="space" presStyleCnt="0"/>
      <dgm:spPr/>
    </dgm:pt>
    <dgm:pt modelId="{61F749D5-4EA5-4316-8BC9-C986EE1652D4}" type="pres">
      <dgm:prSet presAssocID="{0093DE61-F336-42CD-83D9-0CA34B5A865A}" presName="rect1" presStyleLbl="alignAcc1" presStyleIdx="0" presStyleCnt="1" custScaleY="100000" custLinFactY="44834" custLinFactNeighborX="509" custLinFactNeighborY="100000"/>
      <dgm:spPr/>
      <dgm:t>
        <a:bodyPr/>
        <a:lstStyle/>
        <a:p>
          <a:endParaRPr lang="es-ES_tradnl"/>
        </a:p>
      </dgm:t>
    </dgm:pt>
    <dgm:pt modelId="{8B8933E5-CB1A-46B6-BE6D-0611FCB99D4C}" type="pres">
      <dgm:prSet presAssocID="{0093DE61-F336-42CD-83D9-0CA34B5A865A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87750B02-C9A2-44EA-9DE4-944EA056F1F8}" type="presOf" srcId="{0093DE61-F336-42CD-83D9-0CA34B5A865A}" destId="{61F749D5-4EA5-4316-8BC9-C986EE1652D4}" srcOrd="0" destOrd="0" presId="urn:microsoft.com/office/officeart/2005/8/layout/target3"/>
    <dgm:cxn modelId="{8C3104E2-32D0-4FE1-9DC8-5283BD0CE6C8}" srcId="{674750C7-AEA2-40B9-B936-11DA092C5EE3}" destId="{0093DE61-F336-42CD-83D9-0CA34B5A865A}" srcOrd="0" destOrd="0" parTransId="{726E167C-52F6-4D57-B903-EA7C3AAEC7BF}" sibTransId="{DD4D5DDD-9A12-40ED-A7DA-0DF12FDD269D}"/>
    <dgm:cxn modelId="{AD55E177-1F09-45AB-BAEE-87B347D27395}" type="presOf" srcId="{674750C7-AEA2-40B9-B936-11DA092C5EE3}" destId="{F97E1FAA-31AC-44F4-86A2-17552CFEE44B}" srcOrd="0" destOrd="0" presId="urn:microsoft.com/office/officeart/2005/8/layout/target3"/>
    <dgm:cxn modelId="{A10D9B9E-338F-4A47-93B9-AAB2207C689F}" type="presOf" srcId="{0093DE61-F336-42CD-83D9-0CA34B5A865A}" destId="{8B8933E5-CB1A-46B6-BE6D-0611FCB99D4C}" srcOrd="1" destOrd="0" presId="urn:microsoft.com/office/officeart/2005/8/layout/target3"/>
    <dgm:cxn modelId="{5F98C02D-320D-4715-B4BE-5D44D0CBAD66}" type="presParOf" srcId="{F97E1FAA-31AC-44F4-86A2-17552CFEE44B}" destId="{1A0F0051-427D-4017-BE53-A57048347B37}" srcOrd="0" destOrd="0" presId="urn:microsoft.com/office/officeart/2005/8/layout/target3"/>
    <dgm:cxn modelId="{BADF45C5-4B89-4432-8F52-7721B5F65067}" type="presParOf" srcId="{F97E1FAA-31AC-44F4-86A2-17552CFEE44B}" destId="{1FE65746-19C3-43F4-A876-5356190E47AD}" srcOrd="1" destOrd="0" presId="urn:microsoft.com/office/officeart/2005/8/layout/target3"/>
    <dgm:cxn modelId="{CCF928D5-8D7E-458A-A5D6-B5D9BB8BB514}" type="presParOf" srcId="{F97E1FAA-31AC-44F4-86A2-17552CFEE44B}" destId="{61F749D5-4EA5-4316-8BC9-C986EE1652D4}" srcOrd="2" destOrd="0" presId="urn:microsoft.com/office/officeart/2005/8/layout/target3"/>
    <dgm:cxn modelId="{937DE8CE-B9D7-4279-A967-40B9228021AC}" type="presParOf" srcId="{F97E1FAA-31AC-44F4-86A2-17552CFEE44B}" destId="{8B8933E5-CB1A-46B6-BE6D-0611FCB99D4C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674750C7-AEA2-40B9-B936-11DA092C5EE3}" type="doc">
      <dgm:prSet loTypeId="urn:microsoft.com/office/officeart/2005/8/layout/target3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0093DE61-F336-42CD-83D9-0CA34B5A865A}">
      <dgm:prSet custT="1"/>
      <dgm:spPr/>
      <dgm:t>
        <a:bodyPr/>
        <a:lstStyle/>
        <a:p>
          <a:pPr rtl="0"/>
          <a:r>
            <a:rPr lang="ca-ES" sz="1200" b="1" cap="all" baseline="0" noProof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36. DESPLEGAMENT DEL MÒDUL DE GESTIÓ PROCESSAL E-JUSTÍCIA.CAT</a:t>
          </a:r>
          <a:endParaRPr lang="ca-ES" sz="1200" b="1" cap="all" baseline="0" noProof="0" dirty="0" smtClean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26E167C-52F6-4D57-B903-EA7C3AAEC7BF}" type="parTrans" cxnId="{8C3104E2-32D0-4FE1-9DC8-5283BD0CE6C8}">
      <dgm:prSet/>
      <dgm:spPr/>
      <dgm:t>
        <a:bodyPr/>
        <a:lstStyle/>
        <a:p>
          <a:endParaRPr lang="es-ES_tradnl"/>
        </a:p>
      </dgm:t>
    </dgm:pt>
    <dgm:pt modelId="{DD4D5DDD-9A12-40ED-A7DA-0DF12FDD269D}" type="sibTrans" cxnId="{8C3104E2-32D0-4FE1-9DC8-5283BD0CE6C8}">
      <dgm:prSet/>
      <dgm:spPr/>
      <dgm:t>
        <a:bodyPr/>
        <a:lstStyle/>
        <a:p>
          <a:endParaRPr lang="es-ES_tradnl"/>
        </a:p>
      </dgm:t>
    </dgm:pt>
    <dgm:pt modelId="{F97E1FAA-31AC-44F4-86A2-17552CFEE44B}" type="pres">
      <dgm:prSet presAssocID="{674750C7-AEA2-40B9-B936-11DA092C5EE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1A0F0051-427D-4017-BE53-A57048347B37}" type="pres">
      <dgm:prSet presAssocID="{0093DE61-F336-42CD-83D9-0CA34B5A865A}" presName="circle1" presStyleLbl="node1" presStyleIdx="0" presStyleCnt="1"/>
      <dgm:spPr>
        <a:gradFill rotWithShape="0">
          <a:gsLst>
            <a:gs pos="0">
              <a:schemeClr val="bg2">
                <a:lumMod val="9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</a:gradFill>
      </dgm:spPr>
      <dgm:t>
        <a:bodyPr/>
        <a:lstStyle/>
        <a:p>
          <a:endParaRPr lang="ca-ES"/>
        </a:p>
      </dgm:t>
    </dgm:pt>
    <dgm:pt modelId="{1FE65746-19C3-43F4-A876-5356190E47AD}" type="pres">
      <dgm:prSet presAssocID="{0093DE61-F336-42CD-83D9-0CA34B5A865A}" presName="space" presStyleCnt="0"/>
      <dgm:spPr/>
    </dgm:pt>
    <dgm:pt modelId="{61F749D5-4EA5-4316-8BC9-C986EE1652D4}" type="pres">
      <dgm:prSet presAssocID="{0093DE61-F336-42CD-83D9-0CA34B5A865A}" presName="rect1" presStyleLbl="alignAcc1" presStyleIdx="0" presStyleCnt="1" custScaleY="100000" custLinFactY="44834" custLinFactNeighborX="509" custLinFactNeighborY="100000"/>
      <dgm:spPr/>
      <dgm:t>
        <a:bodyPr/>
        <a:lstStyle/>
        <a:p>
          <a:endParaRPr lang="es-ES_tradnl"/>
        </a:p>
      </dgm:t>
    </dgm:pt>
    <dgm:pt modelId="{8B8933E5-CB1A-46B6-BE6D-0611FCB99D4C}" type="pres">
      <dgm:prSet presAssocID="{0093DE61-F336-42CD-83D9-0CA34B5A865A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CDCBC764-FE77-4997-8113-2967E3129572}" type="presOf" srcId="{0093DE61-F336-42CD-83D9-0CA34B5A865A}" destId="{61F749D5-4EA5-4316-8BC9-C986EE1652D4}" srcOrd="0" destOrd="0" presId="urn:microsoft.com/office/officeart/2005/8/layout/target3"/>
    <dgm:cxn modelId="{8C3104E2-32D0-4FE1-9DC8-5283BD0CE6C8}" srcId="{674750C7-AEA2-40B9-B936-11DA092C5EE3}" destId="{0093DE61-F336-42CD-83D9-0CA34B5A865A}" srcOrd="0" destOrd="0" parTransId="{726E167C-52F6-4D57-B903-EA7C3AAEC7BF}" sibTransId="{DD4D5DDD-9A12-40ED-A7DA-0DF12FDD269D}"/>
    <dgm:cxn modelId="{9B23BE8C-20FC-4708-8502-1625094CAE3E}" type="presOf" srcId="{674750C7-AEA2-40B9-B936-11DA092C5EE3}" destId="{F97E1FAA-31AC-44F4-86A2-17552CFEE44B}" srcOrd="0" destOrd="0" presId="urn:microsoft.com/office/officeart/2005/8/layout/target3"/>
    <dgm:cxn modelId="{B3A50B4C-6155-4DE5-9DAC-97855328BBAC}" type="presOf" srcId="{0093DE61-F336-42CD-83D9-0CA34B5A865A}" destId="{8B8933E5-CB1A-46B6-BE6D-0611FCB99D4C}" srcOrd="1" destOrd="0" presId="urn:microsoft.com/office/officeart/2005/8/layout/target3"/>
    <dgm:cxn modelId="{FCF2B791-AC17-460A-A806-842BFA119D86}" type="presParOf" srcId="{F97E1FAA-31AC-44F4-86A2-17552CFEE44B}" destId="{1A0F0051-427D-4017-BE53-A57048347B37}" srcOrd="0" destOrd="0" presId="urn:microsoft.com/office/officeart/2005/8/layout/target3"/>
    <dgm:cxn modelId="{171740E8-1CF4-4114-B155-F21666E468AF}" type="presParOf" srcId="{F97E1FAA-31AC-44F4-86A2-17552CFEE44B}" destId="{1FE65746-19C3-43F4-A876-5356190E47AD}" srcOrd="1" destOrd="0" presId="urn:microsoft.com/office/officeart/2005/8/layout/target3"/>
    <dgm:cxn modelId="{37B0C4C2-A5DB-43F6-B63F-E06495794CD9}" type="presParOf" srcId="{F97E1FAA-31AC-44F4-86A2-17552CFEE44B}" destId="{61F749D5-4EA5-4316-8BC9-C986EE1652D4}" srcOrd="2" destOrd="0" presId="urn:microsoft.com/office/officeart/2005/8/layout/target3"/>
    <dgm:cxn modelId="{36939BA8-9427-4F73-9CE1-5EB75BCFA7A2}" type="presParOf" srcId="{F97E1FAA-31AC-44F4-86A2-17552CFEE44B}" destId="{8B8933E5-CB1A-46B6-BE6D-0611FCB99D4C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74750C7-AEA2-40B9-B936-11DA092C5EE3}" type="doc">
      <dgm:prSet loTypeId="urn:microsoft.com/office/officeart/2005/8/layout/target3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0093DE61-F336-42CD-83D9-0CA34B5A865A}">
      <dgm:prSet/>
      <dgm:spPr/>
      <dgm:t>
        <a:bodyPr/>
        <a:lstStyle/>
        <a:p>
          <a:pPr rtl="0"/>
          <a:r>
            <a:rPr lang="es-ES_tradnl" b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4. EVOLUCIÓ DELS PROCEDIMENTS JUDICIALS PER JURISDICCIONS</a:t>
          </a:r>
          <a:endParaRPr lang="es-ES_tradnl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26E167C-52F6-4D57-B903-EA7C3AAEC7BF}" type="parTrans" cxnId="{8C3104E2-32D0-4FE1-9DC8-5283BD0CE6C8}">
      <dgm:prSet/>
      <dgm:spPr/>
      <dgm:t>
        <a:bodyPr/>
        <a:lstStyle/>
        <a:p>
          <a:endParaRPr lang="es-ES_tradnl"/>
        </a:p>
      </dgm:t>
    </dgm:pt>
    <dgm:pt modelId="{DD4D5DDD-9A12-40ED-A7DA-0DF12FDD269D}" type="sibTrans" cxnId="{8C3104E2-32D0-4FE1-9DC8-5283BD0CE6C8}">
      <dgm:prSet/>
      <dgm:spPr/>
      <dgm:t>
        <a:bodyPr/>
        <a:lstStyle/>
        <a:p>
          <a:endParaRPr lang="es-ES_tradnl"/>
        </a:p>
      </dgm:t>
    </dgm:pt>
    <dgm:pt modelId="{F97E1FAA-31AC-44F4-86A2-17552CFEE44B}" type="pres">
      <dgm:prSet presAssocID="{674750C7-AEA2-40B9-B936-11DA092C5EE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1A0F0051-427D-4017-BE53-A57048347B37}" type="pres">
      <dgm:prSet presAssocID="{0093DE61-F336-42CD-83D9-0CA34B5A865A}" presName="circle1" presStyleLbl="node1" presStyleIdx="0" presStyleCnt="1"/>
      <dgm:spPr>
        <a:gradFill rotWithShape="0">
          <a:gsLst>
            <a:gs pos="0">
              <a:schemeClr val="bg2">
                <a:lumMod val="9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</a:gradFill>
      </dgm:spPr>
      <dgm:t>
        <a:bodyPr/>
        <a:lstStyle/>
        <a:p>
          <a:endParaRPr lang="es-ES"/>
        </a:p>
      </dgm:t>
    </dgm:pt>
    <dgm:pt modelId="{1FE65746-19C3-43F4-A876-5356190E47AD}" type="pres">
      <dgm:prSet presAssocID="{0093DE61-F336-42CD-83D9-0CA34B5A865A}" presName="space" presStyleCnt="0"/>
      <dgm:spPr/>
    </dgm:pt>
    <dgm:pt modelId="{61F749D5-4EA5-4316-8BC9-C986EE1652D4}" type="pres">
      <dgm:prSet presAssocID="{0093DE61-F336-42CD-83D9-0CA34B5A865A}" presName="rect1" presStyleLbl="alignAcc1" presStyleIdx="0" presStyleCnt="1" custScaleY="100000"/>
      <dgm:spPr/>
      <dgm:t>
        <a:bodyPr/>
        <a:lstStyle/>
        <a:p>
          <a:endParaRPr lang="es-ES_tradnl"/>
        </a:p>
      </dgm:t>
    </dgm:pt>
    <dgm:pt modelId="{8B8933E5-CB1A-46B6-BE6D-0611FCB99D4C}" type="pres">
      <dgm:prSet presAssocID="{0093DE61-F336-42CD-83D9-0CA34B5A865A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ED4410F2-E18B-46C0-B22B-B8D5014B3F86}" type="presOf" srcId="{674750C7-AEA2-40B9-B936-11DA092C5EE3}" destId="{F97E1FAA-31AC-44F4-86A2-17552CFEE44B}" srcOrd="0" destOrd="0" presId="urn:microsoft.com/office/officeart/2005/8/layout/target3"/>
    <dgm:cxn modelId="{22984E26-DF68-4DFB-A066-81A23A630357}" type="presOf" srcId="{0093DE61-F336-42CD-83D9-0CA34B5A865A}" destId="{61F749D5-4EA5-4316-8BC9-C986EE1652D4}" srcOrd="0" destOrd="0" presId="urn:microsoft.com/office/officeart/2005/8/layout/target3"/>
    <dgm:cxn modelId="{6220CE1F-AAD9-424D-96FD-290B58E835BF}" type="presOf" srcId="{0093DE61-F336-42CD-83D9-0CA34B5A865A}" destId="{8B8933E5-CB1A-46B6-BE6D-0611FCB99D4C}" srcOrd="1" destOrd="0" presId="urn:microsoft.com/office/officeart/2005/8/layout/target3"/>
    <dgm:cxn modelId="{8C3104E2-32D0-4FE1-9DC8-5283BD0CE6C8}" srcId="{674750C7-AEA2-40B9-B936-11DA092C5EE3}" destId="{0093DE61-F336-42CD-83D9-0CA34B5A865A}" srcOrd="0" destOrd="0" parTransId="{726E167C-52F6-4D57-B903-EA7C3AAEC7BF}" sibTransId="{DD4D5DDD-9A12-40ED-A7DA-0DF12FDD269D}"/>
    <dgm:cxn modelId="{D0CBC52E-B576-4129-AAC2-04B40C0534EE}" type="presParOf" srcId="{F97E1FAA-31AC-44F4-86A2-17552CFEE44B}" destId="{1A0F0051-427D-4017-BE53-A57048347B37}" srcOrd="0" destOrd="0" presId="urn:microsoft.com/office/officeart/2005/8/layout/target3"/>
    <dgm:cxn modelId="{02982FD8-3007-4DCE-8DF1-A6BCA2545247}" type="presParOf" srcId="{F97E1FAA-31AC-44F4-86A2-17552CFEE44B}" destId="{1FE65746-19C3-43F4-A876-5356190E47AD}" srcOrd="1" destOrd="0" presId="urn:microsoft.com/office/officeart/2005/8/layout/target3"/>
    <dgm:cxn modelId="{9488DD40-7AE3-43EF-AC4F-169693F96AB9}" type="presParOf" srcId="{F97E1FAA-31AC-44F4-86A2-17552CFEE44B}" destId="{61F749D5-4EA5-4316-8BC9-C986EE1652D4}" srcOrd="2" destOrd="0" presId="urn:microsoft.com/office/officeart/2005/8/layout/target3"/>
    <dgm:cxn modelId="{21739065-6C0D-4843-AB26-1EC9AE6CACEA}" type="presParOf" srcId="{F97E1FAA-31AC-44F4-86A2-17552CFEE44B}" destId="{8B8933E5-CB1A-46B6-BE6D-0611FCB99D4C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74750C7-AEA2-40B9-B936-11DA092C5EE3}" type="doc">
      <dgm:prSet loTypeId="urn:microsoft.com/office/officeart/2005/8/layout/target3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0093DE61-F336-42CD-83D9-0CA34B5A865A}">
      <dgm:prSet/>
      <dgm:spPr/>
      <dgm:t>
        <a:bodyPr/>
        <a:lstStyle/>
        <a:p>
          <a:pPr rtl="0"/>
          <a:r>
            <a:rPr lang="es-ES_tradnl" b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5. EVOLUCIÓ DE LA TAXA DE LITIGIOSITAT A CATALUNYA (2014-2017)</a:t>
          </a:r>
          <a:endParaRPr lang="es-ES_tradnl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26E167C-52F6-4D57-B903-EA7C3AAEC7BF}" type="parTrans" cxnId="{8C3104E2-32D0-4FE1-9DC8-5283BD0CE6C8}">
      <dgm:prSet/>
      <dgm:spPr/>
      <dgm:t>
        <a:bodyPr/>
        <a:lstStyle/>
        <a:p>
          <a:endParaRPr lang="es-ES_tradnl"/>
        </a:p>
      </dgm:t>
    </dgm:pt>
    <dgm:pt modelId="{DD4D5DDD-9A12-40ED-A7DA-0DF12FDD269D}" type="sibTrans" cxnId="{8C3104E2-32D0-4FE1-9DC8-5283BD0CE6C8}">
      <dgm:prSet/>
      <dgm:spPr/>
      <dgm:t>
        <a:bodyPr/>
        <a:lstStyle/>
        <a:p>
          <a:endParaRPr lang="es-ES_tradnl"/>
        </a:p>
      </dgm:t>
    </dgm:pt>
    <dgm:pt modelId="{F97E1FAA-31AC-44F4-86A2-17552CFEE44B}" type="pres">
      <dgm:prSet presAssocID="{674750C7-AEA2-40B9-B936-11DA092C5EE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1A0F0051-427D-4017-BE53-A57048347B37}" type="pres">
      <dgm:prSet presAssocID="{0093DE61-F336-42CD-83D9-0CA34B5A865A}" presName="circle1" presStyleLbl="node1" presStyleIdx="0" presStyleCnt="1" custLinFactNeighborX="-11141"/>
      <dgm:spPr>
        <a:gradFill rotWithShape="0">
          <a:gsLst>
            <a:gs pos="0">
              <a:schemeClr val="bg2">
                <a:lumMod val="9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</a:gradFill>
      </dgm:spPr>
    </dgm:pt>
    <dgm:pt modelId="{1FE65746-19C3-43F4-A876-5356190E47AD}" type="pres">
      <dgm:prSet presAssocID="{0093DE61-F336-42CD-83D9-0CA34B5A865A}" presName="space" presStyleCnt="0"/>
      <dgm:spPr/>
    </dgm:pt>
    <dgm:pt modelId="{61F749D5-4EA5-4316-8BC9-C986EE1652D4}" type="pres">
      <dgm:prSet presAssocID="{0093DE61-F336-42CD-83D9-0CA34B5A865A}" presName="rect1" presStyleLbl="alignAcc1" presStyleIdx="0" presStyleCnt="1" custScaleY="100000" custLinFactNeighborX="-1843" custLinFactNeighborY="-67868"/>
      <dgm:spPr/>
      <dgm:t>
        <a:bodyPr/>
        <a:lstStyle/>
        <a:p>
          <a:endParaRPr lang="es-ES_tradnl"/>
        </a:p>
      </dgm:t>
    </dgm:pt>
    <dgm:pt modelId="{8B8933E5-CB1A-46B6-BE6D-0611FCB99D4C}" type="pres">
      <dgm:prSet presAssocID="{0093DE61-F336-42CD-83D9-0CA34B5A865A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85F3FF80-37ED-4BD3-BB31-ED52EC5765D9}" type="presOf" srcId="{0093DE61-F336-42CD-83D9-0CA34B5A865A}" destId="{8B8933E5-CB1A-46B6-BE6D-0611FCB99D4C}" srcOrd="1" destOrd="0" presId="urn:microsoft.com/office/officeart/2005/8/layout/target3"/>
    <dgm:cxn modelId="{8C3104E2-32D0-4FE1-9DC8-5283BD0CE6C8}" srcId="{674750C7-AEA2-40B9-B936-11DA092C5EE3}" destId="{0093DE61-F336-42CD-83D9-0CA34B5A865A}" srcOrd="0" destOrd="0" parTransId="{726E167C-52F6-4D57-B903-EA7C3AAEC7BF}" sibTransId="{DD4D5DDD-9A12-40ED-A7DA-0DF12FDD269D}"/>
    <dgm:cxn modelId="{A952DF45-CF53-4556-AB41-3D270CC73524}" type="presOf" srcId="{0093DE61-F336-42CD-83D9-0CA34B5A865A}" destId="{61F749D5-4EA5-4316-8BC9-C986EE1652D4}" srcOrd="0" destOrd="0" presId="urn:microsoft.com/office/officeart/2005/8/layout/target3"/>
    <dgm:cxn modelId="{7DB16655-49CB-4CCD-87D4-D1F77747789A}" type="presOf" srcId="{674750C7-AEA2-40B9-B936-11DA092C5EE3}" destId="{F97E1FAA-31AC-44F4-86A2-17552CFEE44B}" srcOrd="0" destOrd="0" presId="urn:microsoft.com/office/officeart/2005/8/layout/target3"/>
    <dgm:cxn modelId="{832F5168-F10D-48F1-B490-EFF3395A498A}" type="presParOf" srcId="{F97E1FAA-31AC-44F4-86A2-17552CFEE44B}" destId="{1A0F0051-427D-4017-BE53-A57048347B37}" srcOrd="0" destOrd="0" presId="urn:microsoft.com/office/officeart/2005/8/layout/target3"/>
    <dgm:cxn modelId="{796954F4-84E7-4BF3-9228-090AE3575DF2}" type="presParOf" srcId="{F97E1FAA-31AC-44F4-86A2-17552CFEE44B}" destId="{1FE65746-19C3-43F4-A876-5356190E47AD}" srcOrd="1" destOrd="0" presId="urn:microsoft.com/office/officeart/2005/8/layout/target3"/>
    <dgm:cxn modelId="{A2BC8A51-96A4-4DE0-8FC8-AC415820A15C}" type="presParOf" srcId="{F97E1FAA-31AC-44F4-86A2-17552CFEE44B}" destId="{61F749D5-4EA5-4316-8BC9-C986EE1652D4}" srcOrd="2" destOrd="0" presId="urn:microsoft.com/office/officeart/2005/8/layout/target3"/>
    <dgm:cxn modelId="{B7A6C572-9B59-4CE8-A291-96D2BB5E2EC7}" type="presParOf" srcId="{F97E1FAA-31AC-44F4-86A2-17552CFEE44B}" destId="{8B8933E5-CB1A-46B6-BE6D-0611FCB99D4C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74750C7-AEA2-40B9-B936-11DA092C5EE3}" type="doc">
      <dgm:prSet loTypeId="urn:microsoft.com/office/officeart/2005/8/layout/target3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0093DE61-F336-42CD-83D9-0CA34B5A865A}">
      <dgm:prSet/>
      <dgm:spPr/>
      <dgm:t>
        <a:bodyPr/>
        <a:lstStyle/>
        <a:p>
          <a:pPr rtl="0"/>
          <a:r>
            <a:rPr lang="ca-ES" b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6. ASSUMPTES INGRESSATS PER TRIMESTRE I JURISDICCIÓ: 2017-2018</a:t>
          </a:r>
          <a:endParaRPr lang="es-ES_tradnl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26E167C-52F6-4D57-B903-EA7C3AAEC7BF}" type="parTrans" cxnId="{8C3104E2-32D0-4FE1-9DC8-5283BD0CE6C8}">
      <dgm:prSet/>
      <dgm:spPr/>
      <dgm:t>
        <a:bodyPr/>
        <a:lstStyle/>
        <a:p>
          <a:endParaRPr lang="es-ES_tradnl"/>
        </a:p>
      </dgm:t>
    </dgm:pt>
    <dgm:pt modelId="{DD4D5DDD-9A12-40ED-A7DA-0DF12FDD269D}" type="sibTrans" cxnId="{8C3104E2-32D0-4FE1-9DC8-5283BD0CE6C8}">
      <dgm:prSet/>
      <dgm:spPr/>
      <dgm:t>
        <a:bodyPr/>
        <a:lstStyle/>
        <a:p>
          <a:endParaRPr lang="es-ES_tradnl"/>
        </a:p>
      </dgm:t>
    </dgm:pt>
    <dgm:pt modelId="{F97E1FAA-31AC-44F4-86A2-17552CFEE44B}" type="pres">
      <dgm:prSet presAssocID="{674750C7-AEA2-40B9-B936-11DA092C5EE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1A0F0051-427D-4017-BE53-A57048347B37}" type="pres">
      <dgm:prSet presAssocID="{0093DE61-F336-42CD-83D9-0CA34B5A865A}" presName="circle1" presStyleLbl="node1" presStyleIdx="0" presStyleCnt="1"/>
      <dgm:spPr>
        <a:gradFill rotWithShape="0">
          <a:gsLst>
            <a:gs pos="0">
              <a:schemeClr val="bg2">
                <a:lumMod val="9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</a:gradFill>
      </dgm:spPr>
      <dgm:t>
        <a:bodyPr/>
        <a:lstStyle/>
        <a:p>
          <a:endParaRPr lang="ca-ES"/>
        </a:p>
      </dgm:t>
    </dgm:pt>
    <dgm:pt modelId="{1FE65746-19C3-43F4-A876-5356190E47AD}" type="pres">
      <dgm:prSet presAssocID="{0093DE61-F336-42CD-83D9-0CA34B5A865A}" presName="space" presStyleCnt="0"/>
      <dgm:spPr/>
    </dgm:pt>
    <dgm:pt modelId="{61F749D5-4EA5-4316-8BC9-C986EE1652D4}" type="pres">
      <dgm:prSet presAssocID="{0093DE61-F336-42CD-83D9-0CA34B5A865A}" presName="rect1" presStyleLbl="alignAcc1" presStyleIdx="0" presStyleCnt="1" custLinFactNeighborX="0" custLinFactNeighborY="-11141"/>
      <dgm:spPr/>
      <dgm:t>
        <a:bodyPr/>
        <a:lstStyle/>
        <a:p>
          <a:endParaRPr lang="es-ES_tradnl"/>
        </a:p>
      </dgm:t>
    </dgm:pt>
    <dgm:pt modelId="{8B8933E5-CB1A-46B6-BE6D-0611FCB99D4C}" type="pres">
      <dgm:prSet presAssocID="{0093DE61-F336-42CD-83D9-0CA34B5A865A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ABCE3272-B5F5-46A6-9079-46D137343458}" type="presOf" srcId="{674750C7-AEA2-40B9-B936-11DA092C5EE3}" destId="{F97E1FAA-31AC-44F4-86A2-17552CFEE44B}" srcOrd="0" destOrd="0" presId="urn:microsoft.com/office/officeart/2005/8/layout/target3"/>
    <dgm:cxn modelId="{0346824A-44BC-45D5-B497-2D5F21A5B843}" type="presOf" srcId="{0093DE61-F336-42CD-83D9-0CA34B5A865A}" destId="{8B8933E5-CB1A-46B6-BE6D-0611FCB99D4C}" srcOrd="1" destOrd="0" presId="urn:microsoft.com/office/officeart/2005/8/layout/target3"/>
    <dgm:cxn modelId="{8C3104E2-32D0-4FE1-9DC8-5283BD0CE6C8}" srcId="{674750C7-AEA2-40B9-B936-11DA092C5EE3}" destId="{0093DE61-F336-42CD-83D9-0CA34B5A865A}" srcOrd="0" destOrd="0" parTransId="{726E167C-52F6-4D57-B903-EA7C3AAEC7BF}" sibTransId="{DD4D5DDD-9A12-40ED-A7DA-0DF12FDD269D}"/>
    <dgm:cxn modelId="{0DF7E1AC-1382-48E2-BDF7-A1A4AA0EA117}" type="presOf" srcId="{0093DE61-F336-42CD-83D9-0CA34B5A865A}" destId="{61F749D5-4EA5-4316-8BC9-C986EE1652D4}" srcOrd="0" destOrd="0" presId="urn:microsoft.com/office/officeart/2005/8/layout/target3"/>
    <dgm:cxn modelId="{11DAA1D5-539C-4327-919E-B7DD481695A8}" type="presParOf" srcId="{F97E1FAA-31AC-44F4-86A2-17552CFEE44B}" destId="{1A0F0051-427D-4017-BE53-A57048347B37}" srcOrd="0" destOrd="0" presId="urn:microsoft.com/office/officeart/2005/8/layout/target3"/>
    <dgm:cxn modelId="{B15A9C29-ED6B-4DBA-ACF4-6560D9D40B07}" type="presParOf" srcId="{F97E1FAA-31AC-44F4-86A2-17552CFEE44B}" destId="{1FE65746-19C3-43F4-A876-5356190E47AD}" srcOrd="1" destOrd="0" presId="urn:microsoft.com/office/officeart/2005/8/layout/target3"/>
    <dgm:cxn modelId="{3C7B34A2-A703-42B8-8067-5F45C9B67DF9}" type="presParOf" srcId="{F97E1FAA-31AC-44F4-86A2-17552CFEE44B}" destId="{61F749D5-4EA5-4316-8BC9-C986EE1652D4}" srcOrd="2" destOrd="0" presId="urn:microsoft.com/office/officeart/2005/8/layout/target3"/>
    <dgm:cxn modelId="{DC9FA470-DC74-41BB-A490-BFF3E841C52A}" type="presParOf" srcId="{F97E1FAA-31AC-44F4-86A2-17552CFEE44B}" destId="{8B8933E5-CB1A-46B6-BE6D-0611FCB99D4C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74750C7-AEA2-40B9-B936-11DA092C5EE3}" type="doc">
      <dgm:prSet loTypeId="urn:microsoft.com/office/officeart/2005/8/layout/target3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0093DE61-F336-42CD-83D9-0CA34B5A865A}">
      <dgm:prSet custT="1"/>
      <dgm:spPr/>
      <dgm:t>
        <a:bodyPr/>
        <a:lstStyle/>
        <a:p>
          <a:pPr rtl="0"/>
          <a:r>
            <a:rPr lang="ca-ES" sz="1800" b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7. PROJECCIÓ DE DADES FINAL DE 2018: </a:t>
          </a:r>
        </a:p>
        <a:p>
          <a:pPr rtl="0"/>
          <a:r>
            <a:rPr lang="ca-ES" sz="1800" b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ASSUMPTES INGRESSATS</a:t>
          </a:r>
          <a:endParaRPr lang="es-ES_tradnl" sz="1800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26E167C-52F6-4D57-B903-EA7C3AAEC7BF}" type="parTrans" cxnId="{8C3104E2-32D0-4FE1-9DC8-5283BD0CE6C8}">
      <dgm:prSet/>
      <dgm:spPr/>
      <dgm:t>
        <a:bodyPr/>
        <a:lstStyle/>
        <a:p>
          <a:endParaRPr lang="es-ES_tradnl"/>
        </a:p>
      </dgm:t>
    </dgm:pt>
    <dgm:pt modelId="{DD4D5DDD-9A12-40ED-A7DA-0DF12FDD269D}" type="sibTrans" cxnId="{8C3104E2-32D0-4FE1-9DC8-5283BD0CE6C8}">
      <dgm:prSet/>
      <dgm:spPr/>
      <dgm:t>
        <a:bodyPr/>
        <a:lstStyle/>
        <a:p>
          <a:endParaRPr lang="es-ES_tradnl"/>
        </a:p>
      </dgm:t>
    </dgm:pt>
    <dgm:pt modelId="{F97E1FAA-31AC-44F4-86A2-17552CFEE44B}" type="pres">
      <dgm:prSet presAssocID="{674750C7-AEA2-40B9-B936-11DA092C5EE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1A0F0051-427D-4017-BE53-A57048347B37}" type="pres">
      <dgm:prSet presAssocID="{0093DE61-F336-42CD-83D9-0CA34B5A865A}" presName="circle1" presStyleLbl="node1" presStyleIdx="0" presStyleCnt="1"/>
      <dgm:spPr>
        <a:gradFill rotWithShape="0">
          <a:gsLst>
            <a:gs pos="0">
              <a:schemeClr val="bg2">
                <a:lumMod val="9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</a:gradFill>
      </dgm:spPr>
      <dgm:t>
        <a:bodyPr/>
        <a:lstStyle/>
        <a:p>
          <a:endParaRPr lang="ca-ES"/>
        </a:p>
      </dgm:t>
    </dgm:pt>
    <dgm:pt modelId="{1FE65746-19C3-43F4-A876-5356190E47AD}" type="pres">
      <dgm:prSet presAssocID="{0093DE61-F336-42CD-83D9-0CA34B5A865A}" presName="space" presStyleCnt="0"/>
      <dgm:spPr/>
    </dgm:pt>
    <dgm:pt modelId="{61F749D5-4EA5-4316-8BC9-C986EE1652D4}" type="pres">
      <dgm:prSet presAssocID="{0093DE61-F336-42CD-83D9-0CA34B5A865A}" presName="rect1" presStyleLbl="alignAcc1" presStyleIdx="0" presStyleCnt="1" custLinFactNeighborX="0" custLinFactNeighborY="-11141"/>
      <dgm:spPr/>
      <dgm:t>
        <a:bodyPr/>
        <a:lstStyle/>
        <a:p>
          <a:endParaRPr lang="es-ES_tradnl"/>
        </a:p>
      </dgm:t>
    </dgm:pt>
    <dgm:pt modelId="{8B8933E5-CB1A-46B6-BE6D-0611FCB99D4C}" type="pres">
      <dgm:prSet presAssocID="{0093DE61-F336-42CD-83D9-0CA34B5A865A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8C3104E2-32D0-4FE1-9DC8-5283BD0CE6C8}" srcId="{674750C7-AEA2-40B9-B936-11DA092C5EE3}" destId="{0093DE61-F336-42CD-83D9-0CA34B5A865A}" srcOrd="0" destOrd="0" parTransId="{726E167C-52F6-4D57-B903-EA7C3AAEC7BF}" sibTransId="{DD4D5DDD-9A12-40ED-A7DA-0DF12FDD269D}"/>
    <dgm:cxn modelId="{2FDA4FF1-5699-4971-A231-1CDA030C7445}" type="presOf" srcId="{0093DE61-F336-42CD-83D9-0CA34B5A865A}" destId="{8B8933E5-CB1A-46B6-BE6D-0611FCB99D4C}" srcOrd="1" destOrd="0" presId="urn:microsoft.com/office/officeart/2005/8/layout/target3"/>
    <dgm:cxn modelId="{01DD7773-6415-4DC2-8F1E-F38EE7F1399D}" type="presOf" srcId="{0093DE61-F336-42CD-83D9-0CA34B5A865A}" destId="{61F749D5-4EA5-4316-8BC9-C986EE1652D4}" srcOrd="0" destOrd="0" presId="urn:microsoft.com/office/officeart/2005/8/layout/target3"/>
    <dgm:cxn modelId="{45BE942B-72B8-4DBF-BD1C-9CB093D9142B}" type="presOf" srcId="{674750C7-AEA2-40B9-B936-11DA092C5EE3}" destId="{F97E1FAA-31AC-44F4-86A2-17552CFEE44B}" srcOrd="0" destOrd="0" presId="urn:microsoft.com/office/officeart/2005/8/layout/target3"/>
    <dgm:cxn modelId="{1E9A5FFF-76DC-4B5F-970F-F7076FE8F69C}" type="presParOf" srcId="{F97E1FAA-31AC-44F4-86A2-17552CFEE44B}" destId="{1A0F0051-427D-4017-BE53-A57048347B37}" srcOrd="0" destOrd="0" presId="urn:microsoft.com/office/officeart/2005/8/layout/target3"/>
    <dgm:cxn modelId="{3E0DE75B-D6A9-48FB-A10E-EF699A8499FB}" type="presParOf" srcId="{F97E1FAA-31AC-44F4-86A2-17552CFEE44B}" destId="{1FE65746-19C3-43F4-A876-5356190E47AD}" srcOrd="1" destOrd="0" presId="urn:microsoft.com/office/officeart/2005/8/layout/target3"/>
    <dgm:cxn modelId="{504BC3AC-51B8-4B09-A0C3-9FE68B3A1F2A}" type="presParOf" srcId="{F97E1FAA-31AC-44F4-86A2-17552CFEE44B}" destId="{61F749D5-4EA5-4316-8BC9-C986EE1652D4}" srcOrd="2" destOrd="0" presId="urn:microsoft.com/office/officeart/2005/8/layout/target3"/>
    <dgm:cxn modelId="{A2F6B15A-0770-4642-9F15-E174B52185B4}" type="presParOf" srcId="{F97E1FAA-31AC-44F4-86A2-17552CFEE44B}" destId="{8B8933E5-CB1A-46B6-BE6D-0611FCB99D4C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74750C7-AEA2-40B9-B936-11DA092C5EE3}" type="doc">
      <dgm:prSet loTypeId="urn:microsoft.com/office/officeart/2005/8/layout/target3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0093DE61-F336-42CD-83D9-0CA34B5A865A}">
      <dgm:prSet/>
      <dgm:spPr/>
      <dgm:t>
        <a:bodyPr/>
        <a:lstStyle/>
        <a:p>
          <a:pPr rtl="0"/>
          <a:r>
            <a:rPr lang="es-ES_tradnl" b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8. EVOLUCIÓ DELS PROCEDIMENTS JUDICIALS PER TIPUS D’ÒRGAN </a:t>
          </a:r>
          <a:endParaRPr lang="es-ES_tradnl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26E167C-52F6-4D57-B903-EA7C3AAEC7BF}" type="parTrans" cxnId="{8C3104E2-32D0-4FE1-9DC8-5283BD0CE6C8}">
      <dgm:prSet/>
      <dgm:spPr/>
      <dgm:t>
        <a:bodyPr/>
        <a:lstStyle/>
        <a:p>
          <a:endParaRPr lang="es-ES_tradnl"/>
        </a:p>
      </dgm:t>
    </dgm:pt>
    <dgm:pt modelId="{DD4D5DDD-9A12-40ED-A7DA-0DF12FDD269D}" type="sibTrans" cxnId="{8C3104E2-32D0-4FE1-9DC8-5283BD0CE6C8}">
      <dgm:prSet/>
      <dgm:spPr/>
      <dgm:t>
        <a:bodyPr/>
        <a:lstStyle/>
        <a:p>
          <a:endParaRPr lang="es-ES_tradnl"/>
        </a:p>
      </dgm:t>
    </dgm:pt>
    <dgm:pt modelId="{F97E1FAA-31AC-44F4-86A2-17552CFEE44B}" type="pres">
      <dgm:prSet presAssocID="{674750C7-AEA2-40B9-B936-11DA092C5EE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1A0F0051-427D-4017-BE53-A57048347B37}" type="pres">
      <dgm:prSet presAssocID="{0093DE61-F336-42CD-83D9-0CA34B5A865A}" presName="circle1" presStyleLbl="node1" presStyleIdx="0" presStyleCnt="1"/>
      <dgm:spPr>
        <a:gradFill rotWithShape="0">
          <a:gsLst>
            <a:gs pos="0">
              <a:schemeClr val="bg2">
                <a:lumMod val="9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</a:gradFill>
      </dgm:spPr>
    </dgm:pt>
    <dgm:pt modelId="{1FE65746-19C3-43F4-A876-5356190E47AD}" type="pres">
      <dgm:prSet presAssocID="{0093DE61-F336-42CD-83D9-0CA34B5A865A}" presName="space" presStyleCnt="0"/>
      <dgm:spPr/>
    </dgm:pt>
    <dgm:pt modelId="{61F749D5-4EA5-4316-8BC9-C986EE1652D4}" type="pres">
      <dgm:prSet presAssocID="{0093DE61-F336-42CD-83D9-0CA34B5A865A}" presName="rect1" presStyleLbl="alignAcc1" presStyleIdx="0" presStyleCnt="1" custScaleY="100000" custLinFactNeighborX="-626" custLinFactNeighborY="11141"/>
      <dgm:spPr/>
      <dgm:t>
        <a:bodyPr/>
        <a:lstStyle/>
        <a:p>
          <a:endParaRPr lang="es-ES_tradnl"/>
        </a:p>
      </dgm:t>
    </dgm:pt>
    <dgm:pt modelId="{8B8933E5-CB1A-46B6-BE6D-0611FCB99D4C}" type="pres">
      <dgm:prSet presAssocID="{0093DE61-F336-42CD-83D9-0CA34B5A865A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8C3104E2-32D0-4FE1-9DC8-5283BD0CE6C8}" srcId="{674750C7-AEA2-40B9-B936-11DA092C5EE3}" destId="{0093DE61-F336-42CD-83D9-0CA34B5A865A}" srcOrd="0" destOrd="0" parTransId="{726E167C-52F6-4D57-B903-EA7C3AAEC7BF}" sibTransId="{DD4D5DDD-9A12-40ED-A7DA-0DF12FDD269D}"/>
    <dgm:cxn modelId="{F62BC68D-5973-4DFF-9CA1-FCA05B50A428}" type="presOf" srcId="{0093DE61-F336-42CD-83D9-0CA34B5A865A}" destId="{61F749D5-4EA5-4316-8BC9-C986EE1652D4}" srcOrd="0" destOrd="0" presId="urn:microsoft.com/office/officeart/2005/8/layout/target3"/>
    <dgm:cxn modelId="{272ED2E0-242F-405E-9454-332856F5F3D3}" type="presOf" srcId="{674750C7-AEA2-40B9-B936-11DA092C5EE3}" destId="{F97E1FAA-31AC-44F4-86A2-17552CFEE44B}" srcOrd="0" destOrd="0" presId="urn:microsoft.com/office/officeart/2005/8/layout/target3"/>
    <dgm:cxn modelId="{1E24C0B2-5E4B-4DE2-B9F0-B9C748011D54}" type="presOf" srcId="{0093DE61-F336-42CD-83D9-0CA34B5A865A}" destId="{8B8933E5-CB1A-46B6-BE6D-0611FCB99D4C}" srcOrd="1" destOrd="0" presId="urn:microsoft.com/office/officeart/2005/8/layout/target3"/>
    <dgm:cxn modelId="{99D18338-7CCB-42AB-A06A-F6C1F991C736}" type="presParOf" srcId="{F97E1FAA-31AC-44F4-86A2-17552CFEE44B}" destId="{1A0F0051-427D-4017-BE53-A57048347B37}" srcOrd="0" destOrd="0" presId="urn:microsoft.com/office/officeart/2005/8/layout/target3"/>
    <dgm:cxn modelId="{748137E5-A449-4304-88A3-7A272E853D59}" type="presParOf" srcId="{F97E1FAA-31AC-44F4-86A2-17552CFEE44B}" destId="{1FE65746-19C3-43F4-A876-5356190E47AD}" srcOrd="1" destOrd="0" presId="urn:microsoft.com/office/officeart/2005/8/layout/target3"/>
    <dgm:cxn modelId="{B1B6F323-11D7-4399-96A5-0418CB6E6A95}" type="presParOf" srcId="{F97E1FAA-31AC-44F4-86A2-17552CFEE44B}" destId="{61F749D5-4EA5-4316-8BC9-C986EE1652D4}" srcOrd="2" destOrd="0" presId="urn:microsoft.com/office/officeart/2005/8/layout/target3"/>
    <dgm:cxn modelId="{DFAA53A0-34A8-4758-8304-719A1F218232}" type="presParOf" srcId="{F97E1FAA-31AC-44F4-86A2-17552CFEE44B}" destId="{8B8933E5-CB1A-46B6-BE6D-0611FCB99D4C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74750C7-AEA2-40B9-B936-11DA092C5EE3}" type="doc">
      <dgm:prSet loTypeId="urn:microsoft.com/office/officeart/2005/8/layout/target3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0093DE61-F336-42CD-83D9-0CA34B5A865A}">
      <dgm:prSet/>
      <dgm:spPr/>
      <dgm:t>
        <a:bodyPr/>
        <a:lstStyle/>
        <a:p>
          <a:pPr rtl="0"/>
          <a:r>
            <a:rPr lang="es-ES_tradnl" b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9. NOMBRE D’ASSUMPTES RESOLTS I EVOLUCIÓ ANYS 2016-2017</a:t>
          </a:r>
          <a:endParaRPr lang="es-ES_tradnl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26E167C-52F6-4D57-B903-EA7C3AAEC7BF}" type="parTrans" cxnId="{8C3104E2-32D0-4FE1-9DC8-5283BD0CE6C8}">
      <dgm:prSet/>
      <dgm:spPr/>
      <dgm:t>
        <a:bodyPr/>
        <a:lstStyle/>
        <a:p>
          <a:endParaRPr lang="es-ES_tradnl"/>
        </a:p>
      </dgm:t>
    </dgm:pt>
    <dgm:pt modelId="{DD4D5DDD-9A12-40ED-A7DA-0DF12FDD269D}" type="sibTrans" cxnId="{8C3104E2-32D0-4FE1-9DC8-5283BD0CE6C8}">
      <dgm:prSet/>
      <dgm:spPr/>
      <dgm:t>
        <a:bodyPr/>
        <a:lstStyle/>
        <a:p>
          <a:endParaRPr lang="es-ES_tradnl"/>
        </a:p>
      </dgm:t>
    </dgm:pt>
    <dgm:pt modelId="{F97E1FAA-31AC-44F4-86A2-17552CFEE44B}" type="pres">
      <dgm:prSet presAssocID="{674750C7-AEA2-40B9-B936-11DA092C5EE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1A0F0051-427D-4017-BE53-A57048347B37}" type="pres">
      <dgm:prSet presAssocID="{0093DE61-F336-42CD-83D9-0CA34B5A865A}" presName="circle1" presStyleLbl="node1" presStyleIdx="0" presStyleCnt="1"/>
      <dgm:spPr>
        <a:gradFill rotWithShape="0">
          <a:gsLst>
            <a:gs pos="0">
              <a:schemeClr val="bg2">
                <a:lumMod val="9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</a:gradFill>
      </dgm:spPr>
    </dgm:pt>
    <dgm:pt modelId="{1FE65746-19C3-43F4-A876-5356190E47AD}" type="pres">
      <dgm:prSet presAssocID="{0093DE61-F336-42CD-83D9-0CA34B5A865A}" presName="space" presStyleCnt="0"/>
      <dgm:spPr/>
    </dgm:pt>
    <dgm:pt modelId="{61F749D5-4EA5-4316-8BC9-C986EE1652D4}" type="pres">
      <dgm:prSet presAssocID="{0093DE61-F336-42CD-83D9-0CA34B5A865A}" presName="rect1" presStyleLbl="alignAcc1" presStyleIdx="0" presStyleCnt="1" custScaleY="100000" custLinFactNeighborX="-450" custLinFactNeighborY="-92857"/>
      <dgm:spPr/>
      <dgm:t>
        <a:bodyPr/>
        <a:lstStyle/>
        <a:p>
          <a:endParaRPr lang="es-ES_tradnl"/>
        </a:p>
      </dgm:t>
    </dgm:pt>
    <dgm:pt modelId="{8B8933E5-CB1A-46B6-BE6D-0611FCB99D4C}" type="pres">
      <dgm:prSet presAssocID="{0093DE61-F336-42CD-83D9-0CA34B5A865A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3108A455-C0AD-4500-A973-5474F474AED5}" type="presOf" srcId="{0093DE61-F336-42CD-83D9-0CA34B5A865A}" destId="{61F749D5-4EA5-4316-8BC9-C986EE1652D4}" srcOrd="0" destOrd="0" presId="urn:microsoft.com/office/officeart/2005/8/layout/target3"/>
    <dgm:cxn modelId="{06CDB4D2-3742-4BAA-BDCE-ECD39681F579}" type="presOf" srcId="{674750C7-AEA2-40B9-B936-11DA092C5EE3}" destId="{F97E1FAA-31AC-44F4-86A2-17552CFEE44B}" srcOrd="0" destOrd="0" presId="urn:microsoft.com/office/officeart/2005/8/layout/target3"/>
    <dgm:cxn modelId="{8C3104E2-32D0-4FE1-9DC8-5283BD0CE6C8}" srcId="{674750C7-AEA2-40B9-B936-11DA092C5EE3}" destId="{0093DE61-F336-42CD-83D9-0CA34B5A865A}" srcOrd="0" destOrd="0" parTransId="{726E167C-52F6-4D57-B903-EA7C3AAEC7BF}" sibTransId="{DD4D5DDD-9A12-40ED-A7DA-0DF12FDD269D}"/>
    <dgm:cxn modelId="{89707D92-CC6E-4204-8A4B-021647A03DA6}" type="presOf" srcId="{0093DE61-F336-42CD-83D9-0CA34B5A865A}" destId="{8B8933E5-CB1A-46B6-BE6D-0611FCB99D4C}" srcOrd="1" destOrd="0" presId="urn:microsoft.com/office/officeart/2005/8/layout/target3"/>
    <dgm:cxn modelId="{B348181B-2B92-4A0D-B7C4-85DF2AEE5F89}" type="presParOf" srcId="{F97E1FAA-31AC-44F4-86A2-17552CFEE44B}" destId="{1A0F0051-427D-4017-BE53-A57048347B37}" srcOrd="0" destOrd="0" presId="urn:microsoft.com/office/officeart/2005/8/layout/target3"/>
    <dgm:cxn modelId="{90765106-46D0-412D-9052-1F49E90206CA}" type="presParOf" srcId="{F97E1FAA-31AC-44F4-86A2-17552CFEE44B}" destId="{1FE65746-19C3-43F4-A876-5356190E47AD}" srcOrd="1" destOrd="0" presId="urn:microsoft.com/office/officeart/2005/8/layout/target3"/>
    <dgm:cxn modelId="{B6410162-67D5-49FE-B7C0-51A180173CE0}" type="presParOf" srcId="{F97E1FAA-31AC-44F4-86A2-17552CFEE44B}" destId="{61F749D5-4EA5-4316-8BC9-C986EE1652D4}" srcOrd="2" destOrd="0" presId="urn:microsoft.com/office/officeart/2005/8/layout/target3"/>
    <dgm:cxn modelId="{8969DA9D-DB5D-4493-BCB6-415351424B90}" type="presParOf" srcId="{F97E1FAA-31AC-44F4-86A2-17552CFEE44B}" destId="{8B8933E5-CB1A-46B6-BE6D-0611FCB99D4C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0F0051-427D-4017-BE53-A57048347B37}">
      <dsp:nvSpPr>
        <dsp:cNvPr id="0" name=""/>
        <dsp:cNvSpPr/>
      </dsp:nvSpPr>
      <dsp:spPr>
        <a:xfrm>
          <a:off x="0" y="0"/>
          <a:ext cx="646331" cy="64633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bg2">
                <a:lumMod val="9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1F749D5-4EA5-4316-8BC9-C986EE1652D4}">
      <dsp:nvSpPr>
        <dsp:cNvPr id="0" name=""/>
        <dsp:cNvSpPr/>
      </dsp:nvSpPr>
      <dsp:spPr>
        <a:xfrm>
          <a:off x="323165" y="0"/>
          <a:ext cx="7741730" cy="64633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100" b="1" kern="120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1. ÒRGANS JUDICIALS A CATALUNYA 2016-2018</a:t>
          </a:r>
          <a:endParaRPr lang="es-ES_tradnl" sz="2100" b="1" kern="12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323165" y="0"/>
        <a:ext cx="7741730" cy="64633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0F0051-427D-4017-BE53-A57048347B37}">
      <dsp:nvSpPr>
        <dsp:cNvPr id="0" name=""/>
        <dsp:cNvSpPr/>
      </dsp:nvSpPr>
      <dsp:spPr>
        <a:xfrm>
          <a:off x="-108014" y="0"/>
          <a:ext cx="646330" cy="64633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bg2">
                <a:lumMod val="9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1F749D5-4EA5-4316-8BC9-C986EE1652D4}">
      <dsp:nvSpPr>
        <dsp:cNvPr id="0" name=""/>
        <dsp:cNvSpPr/>
      </dsp:nvSpPr>
      <dsp:spPr>
        <a:xfrm>
          <a:off x="176504" y="0"/>
          <a:ext cx="7957754" cy="64633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b="1" kern="120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10. EVOLUCIÓ DE LA TAXA DE CONGESTIÓ A CATALUNYA (2014-2017)</a:t>
          </a:r>
          <a:endParaRPr lang="es-ES_tradnl" sz="1800" b="1" kern="12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176504" y="0"/>
        <a:ext cx="7957754" cy="64633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0F0051-427D-4017-BE53-A57048347B37}">
      <dsp:nvSpPr>
        <dsp:cNvPr id="0" name=""/>
        <dsp:cNvSpPr/>
      </dsp:nvSpPr>
      <dsp:spPr>
        <a:xfrm>
          <a:off x="0" y="0"/>
          <a:ext cx="646331" cy="64633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bg2">
                <a:lumMod val="9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1F749D5-4EA5-4316-8BC9-C986EE1652D4}">
      <dsp:nvSpPr>
        <dsp:cNvPr id="0" name=""/>
        <dsp:cNvSpPr/>
      </dsp:nvSpPr>
      <dsp:spPr>
        <a:xfrm>
          <a:off x="288003" y="0"/>
          <a:ext cx="7813738" cy="64633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300" b="1" kern="120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11.  CÀRREGA DE TREBALL DELS ÒRGANS JUDICIALS DE CATALUNYA EL 2017 RESPECTE ALS MÒDULS D’ENTRADA D’ASSUMPTES ESTABLERTS PEL CONSELL GENERAL DEL PODER JUDICIAL</a:t>
          </a:r>
          <a:endParaRPr lang="es-ES_tradnl" sz="1300" b="1" kern="12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88003" y="0"/>
        <a:ext cx="7813738" cy="64633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0F0051-427D-4017-BE53-A57048347B37}">
      <dsp:nvSpPr>
        <dsp:cNvPr id="0" name=""/>
        <dsp:cNvSpPr/>
      </dsp:nvSpPr>
      <dsp:spPr>
        <a:xfrm>
          <a:off x="0" y="0"/>
          <a:ext cx="646331" cy="64633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bg2">
                <a:lumMod val="9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1F749D5-4EA5-4316-8BC9-C986EE1652D4}">
      <dsp:nvSpPr>
        <dsp:cNvPr id="0" name=""/>
        <dsp:cNvSpPr/>
      </dsp:nvSpPr>
      <dsp:spPr>
        <a:xfrm>
          <a:off x="288417" y="0"/>
          <a:ext cx="7721814" cy="64633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b="1" kern="120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12. EVOLUCIÓ DELS PROCEDIMENTS CONCURSALS TRAMITAS PELS JUTJATS MERCANTILS: </a:t>
          </a:r>
        </a:p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b="1" kern="120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2013-2017</a:t>
          </a:r>
          <a:endParaRPr lang="es-ES_tradnl" sz="1100" b="1" kern="12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88417" y="0"/>
        <a:ext cx="7721814" cy="64633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0F0051-427D-4017-BE53-A57048347B37}">
      <dsp:nvSpPr>
        <dsp:cNvPr id="0" name=""/>
        <dsp:cNvSpPr/>
      </dsp:nvSpPr>
      <dsp:spPr>
        <a:xfrm>
          <a:off x="0" y="0"/>
          <a:ext cx="646331" cy="64633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bg2">
                <a:lumMod val="9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1F749D5-4EA5-4316-8BC9-C986EE1652D4}">
      <dsp:nvSpPr>
        <dsp:cNvPr id="0" name=""/>
        <dsp:cNvSpPr/>
      </dsp:nvSpPr>
      <dsp:spPr>
        <a:xfrm>
          <a:off x="288417" y="0"/>
          <a:ext cx="7721814" cy="64633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b="1" kern="120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13. EVOLUCIÓ DELS PROCEDIMENTS CONCURSALS DE PERSONES FÌSIQUES TRAMITAS PELS JUTJATS DE PRIMERA INSTÀNCIA I PRIMERA INSTÀNCIA I INSTRUCCIÓ: </a:t>
          </a:r>
        </a:p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b="1" kern="120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2016-2017</a:t>
          </a:r>
          <a:endParaRPr lang="es-ES_tradnl" sz="1100" b="1" kern="12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88417" y="0"/>
        <a:ext cx="7721814" cy="64633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0F0051-427D-4017-BE53-A57048347B37}">
      <dsp:nvSpPr>
        <dsp:cNvPr id="0" name=""/>
        <dsp:cNvSpPr/>
      </dsp:nvSpPr>
      <dsp:spPr>
        <a:xfrm>
          <a:off x="0" y="0"/>
          <a:ext cx="646331" cy="64633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bg2">
                <a:lumMod val="9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1F749D5-4EA5-4316-8BC9-C986EE1652D4}">
      <dsp:nvSpPr>
        <dsp:cNvPr id="0" name=""/>
        <dsp:cNvSpPr/>
      </dsp:nvSpPr>
      <dsp:spPr>
        <a:xfrm>
          <a:off x="288417" y="0"/>
          <a:ext cx="7721814" cy="64633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b="1" kern="120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14. COMPARATIVA DELS PROCEDIMENTS CONCURSALS   1r a 3r TRIMESTRE DE 2017-2018</a:t>
          </a:r>
          <a:endParaRPr lang="es-ES_tradnl" sz="1800" b="1" kern="12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88417" y="0"/>
        <a:ext cx="7721814" cy="646331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0F0051-427D-4017-BE53-A57048347B37}">
      <dsp:nvSpPr>
        <dsp:cNvPr id="0" name=""/>
        <dsp:cNvSpPr/>
      </dsp:nvSpPr>
      <dsp:spPr>
        <a:xfrm>
          <a:off x="0" y="0"/>
          <a:ext cx="646331" cy="64633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bg2">
                <a:lumMod val="9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1F749D5-4EA5-4316-8BC9-C986EE1652D4}">
      <dsp:nvSpPr>
        <dsp:cNvPr id="0" name=""/>
        <dsp:cNvSpPr/>
      </dsp:nvSpPr>
      <dsp:spPr>
        <a:xfrm>
          <a:off x="288003" y="0"/>
          <a:ext cx="7813738" cy="64633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15.  PROCEDIMENTS LABORALS D’ACOMIADAMENT: </a:t>
          </a:r>
        </a:p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2013-2017</a:t>
          </a:r>
          <a:endParaRPr lang="es-ES_tradnl" sz="1500" b="1" kern="12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88003" y="0"/>
        <a:ext cx="7813738" cy="646331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8A278C-04C8-4327-9936-1DAD904E2E5E}">
      <dsp:nvSpPr>
        <dsp:cNvPr id="0" name=""/>
        <dsp:cNvSpPr/>
      </dsp:nvSpPr>
      <dsp:spPr>
        <a:xfrm>
          <a:off x="0" y="0"/>
          <a:ext cx="646331" cy="64633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5736A8C-249E-4957-8F9B-6B850BD052D4}">
      <dsp:nvSpPr>
        <dsp:cNvPr id="0" name=""/>
        <dsp:cNvSpPr/>
      </dsp:nvSpPr>
      <dsp:spPr>
        <a:xfrm>
          <a:off x="323165" y="0"/>
          <a:ext cx="7885746" cy="64633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16. COMPARATIVA DELS PROCEDIMENTS LABORALS D’ACOMIADAMENT:   1er a 3er trimestre 2017-2018 </a:t>
          </a:r>
        </a:p>
      </dsp:txBody>
      <dsp:txXfrm>
        <a:off x="323165" y="0"/>
        <a:ext cx="7885746" cy="646331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0F0051-427D-4017-BE53-A57048347B37}">
      <dsp:nvSpPr>
        <dsp:cNvPr id="0" name=""/>
        <dsp:cNvSpPr/>
      </dsp:nvSpPr>
      <dsp:spPr>
        <a:xfrm>
          <a:off x="0" y="0"/>
          <a:ext cx="646331" cy="64633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bg2">
                <a:lumMod val="9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1F749D5-4EA5-4316-8BC9-C986EE1652D4}">
      <dsp:nvSpPr>
        <dsp:cNvPr id="0" name=""/>
        <dsp:cNvSpPr/>
      </dsp:nvSpPr>
      <dsp:spPr>
        <a:xfrm>
          <a:off x="287679" y="0"/>
          <a:ext cx="7885746" cy="64633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b="1" kern="120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17. PROCEDIMENTS HIPOTECARIS: 2013-2017</a:t>
          </a:r>
          <a:endParaRPr lang="es-ES_tradnl" sz="1500" b="1" kern="12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87679" y="0"/>
        <a:ext cx="7885746" cy="646331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0F0051-427D-4017-BE53-A57048347B37}">
      <dsp:nvSpPr>
        <dsp:cNvPr id="0" name=""/>
        <dsp:cNvSpPr/>
      </dsp:nvSpPr>
      <dsp:spPr>
        <a:xfrm>
          <a:off x="0" y="0"/>
          <a:ext cx="646331" cy="64633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bg2">
                <a:lumMod val="9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1F749D5-4EA5-4316-8BC9-C986EE1652D4}">
      <dsp:nvSpPr>
        <dsp:cNvPr id="0" name=""/>
        <dsp:cNvSpPr/>
      </dsp:nvSpPr>
      <dsp:spPr>
        <a:xfrm>
          <a:off x="287679" y="0"/>
          <a:ext cx="7885746" cy="64633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b="1" kern="120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18. COMPARATIVA 1r a 3r TRIMESTRE 2017-2018                      PROCEDIMENTS HIPOTECARIS</a:t>
          </a:r>
          <a:endParaRPr lang="es-ES_tradnl" sz="1500" b="1" kern="12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87679" y="0"/>
        <a:ext cx="7885746" cy="646331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0F0051-427D-4017-BE53-A57048347B37}">
      <dsp:nvSpPr>
        <dsp:cNvPr id="0" name=""/>
        <dsp:cNvSpPr/>
      </dsp:nvSpPr>
      <dsp:spPr>
        <a:xfrm>
          <a:off x="0" y="0"/>
          <a:ext cx="646331" cy="64633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bg2">
                <a:lumMod val="9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1F749D5-4EA5-4316-8BC9-C986EE1652D4}">
      <dsp:nvSpPr>
        <dsp:cNvPr id="0" name=""/>
        <dsp:cNvSpPr/>
      </dsp:nvSpPr>
      <dsp:spPr>
        <a:xfrm>
          <a:off x="323165" y="0"/>
          <a:ext cx="7813738" cy="64633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kern="120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19. LLANÇAMENTS: 2013-2017</a:t>
          </a:r>
          <a:endParaRPr lang="es-ES_tradnl" sz="1600" b="1" kern="12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323165" y="0"/>
        <a:ext cx="7813738" cy="6463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0F0051-427D-4017-BE53-A57048347B37}">
      <dsp:nvSpPr>
        <dsp:cNvPr id="0" name=""/>
        <dsp:cNvSpPr/>
      </dsp:nvSpPr>
      <dsp:spPr>
        <a:xfrm>
          <a:off x="0" y="0"/>
          <a:ext cx="646331" cy="64633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bg2">
                <a:lumMod val="9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1F749D5-4EA5-4316-8BC9-C986EE1652D4}">
      <dsp:nvSpPr>
        <dsp:cNvPr id="0" name=""/>
        <dsp:cNvSpPr/>
      </dsp:nvSpPr>
      <dsp:spPr>
        <a:xfrm>
          <a:off x="323165" y="0"/>
          <a:ext cx="7741730" cy="64633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b="1" kern="120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2. EVOLUCIÓ DELS PROCEDIMENTS JUDICIALS </a:t>
          </a:r>
        </a:p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b="1" kern="120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(2013-2017)</a:t>
          </a:r>
          <a:endParaRPr lang="es-ES_tradnl" sz="1500" b="1" kern="12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323165" y="0"/>
        <a:ext cx="7741730" cy="646331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0F0051-427D-4017-BE53-A57048347B37}">
      <dsp:nvSpPr>
        <dsp:cNvPr id="0" name=""/>
        <dsp:cNvSpPr/>
      </dsp:nvSpPr>
      <dsp:spPr>
        <a:xfrm>
          <a:off x="0" y="0"/>
          <a:ext cx="936104" cy="93610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bg2">
                <a:lumMod val="9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1F749D5-4EA5-4316-8BC9-C986EE1652D4}">
      <dsp:nvSpPr>
        <dsp:cNvPr id="0" name=""/>
        <dsp:cNvSpPr/>
      </dsp:nvSpPr>
      <dsp:spPr>
        <a:xfrm>
          <a:off x="461200" y="0"/>
          <a:ext cx="7698030" cy="93610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kern="120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20. COMPARATIVA 1r a 3r TRIMESTRE : LLANÇAMENTS TRAMITATS PELS JUTJATS DE 1a INSTÀNCIA I 1a INSTÀNCIA I INSTRUCCIÓ</a:t>
          </a:r>
          <a:endParaRPr lang="es-ES_tradnl" sz="1600" b="1" kern="12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461200" y="0"/>
        <a:ext cx="7698030" cy="936104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0F0051-427D-4017-BE53-A57048347B37}">
      <dsp:nvSpPr>
        <dsp:cNvPr id="0" name=""/>
        <dsp:cNvSpPr/>
      </dsp:nvSpPr>
      <dsp:spPr>
        <a:xfrm>
          <a:off x="0" y="0"/>
          <a:ext cx="646331" cy="64633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bg2">
                <a:lumMod val="9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1F749D5-4EA5-4316-8BC9-C986EE1652D4}">
      <dsp:nvSpPr>
        <dsp:cNvPr id="0" name=""/>
        <dsp:cNvSpPr/>
      </dsp:nvSpPr>
      <dsp:spPr>
        <a:xfrm>
          <a:off x="323165" y="0"/>
          <a:ext cx="7813738" cy="64633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kern="120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21. Llançaments </a:t>
          </a:r>
          <a:r>
            <a:rPr lang="es-ES_tradnl" sz="1600" b="1" kern="120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realitzats</a:t>
          </a:r>
          <a:r>
            <a:rPr lang="es-ES_tradnl" sz="1600" b="1" kern="120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_tradnl" sz="1600" b="1" kern="120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pels</a:t>
          </a:r>
          <a:r>
            <a:rPr lang="es-ES_tradnl" sz="1600" b="1" kern="120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_tradnl" sz="1600" b="1" kern="120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Serveis</a:t>
          </a:r>
          <a:r>
            <a:rPr lang="es-ES_tradnl" sz="1600" b="1" kern="120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_tradnl" sz="1600" b="1" kern="120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Comuns</a:t>
          </a:r>
          <a:r>
            <a:rPr lang="es-ES_tradnl" sz="1600" b="1" kern="120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_tradnl" sz="1600" b="1" kern="120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amb</a:t>
          </a:r>
          <a:r>
            <a:rPr lang="es-ES_tradnl" sz="1600" b="1" kern="120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_tradnl" sz="1600" b="1" kern="120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compliment</a:t>
          </a:r>
          <a:r>
            <a:rPr lang="es-ES_tradnl" sz="1600" b="1" kern="120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_tradnl" sz="1600" b="1" kern="120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positiu</a:t>
          </a:r>
          <a:r>
            <a:rPr lang="es-ES_tradnl" sz="1600" b="1" kern="120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 i </a:t>
          </a:r>
          <a:r>
            <a:rPr lang="es-ES_tradnl" sz="1600" b="1" kern="120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els</a:t>
          </a:r>
          <a:r>
            <a:rPr lang="es-ES_tradnl" sz="1600" b="1" kern="120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 </a:t>
          </a:r>
          <a:r>
            <a:rPr lang="es-ES_tradnl" sz="1600" b="1" kern="120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retornats</a:t>
          </a:r>
          <a:r>
            <a:rPr lang="es-ES_tradnl" sz="1600" b="1" kern="120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al </a:t>
          </a:r>
          <a:r>
            <a:rPr lang="es-ES_tradnl" sz="1600" b="1" kern="120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jutjat</a:t>
          </a:r>
          <a:r>
            <a:rPr lang="es-ES_tradnl" sz="1600" b="1" kern="120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_tradnl" sz="1600" b="1" kern="120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sense</a:t>
          </a:r>
          <a:r>
            <a:rPr lang="es-ES_tradnl" sz="1600" b="1" kern="120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es-ES_tradnl" sz="1600" b="1" kern="120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complimentar</a:t>
          </a:r>
          <a:r>
            <a:rPr lang="es-ES_tradnl" sz="1600" b="1" kern="120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endParaRPr lang="es-ES_tradnl" sz="1600" b="1" kern="12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323165" y="0"/>
        <a:ext cx="7813738" cy="646331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0F0051-427D-4017-BE53-A57048347B37}">
      <dsp:nvSpPr>
        <dsp:cNvPr id="0" name=""/>
        <dsp:cNvSpPr/>
      </dsp:nvSpPr>
      <dsp:spPr>
        <a:xfrm>
          <a:off x="0" y="0"/>
          <a:ext cx="646331" cy="64633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bg2">
                <a:lumMod val="9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1F749D5-4EA5-4316-8BC9-C986EE1652D4}">
      <dsp:nvSpPr>
        <dsp:cNvPr id="0" name=""/>
        <dsp:cNvSpPr/>
      </dsp:nvSpPr>
      <dsp:spPr>
        <a:xfrm>
          <a:off x="323165" y="0"/>
          <a:ext cx="7813738" cy="64633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b="1" kern="120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22. ACCIONS INDIVIDUALS SOBRE CONDICIONS GENERALS INCLOSES EN CONTRACTES DE FINANÇAMENT AMB GARANTIES REALS IMMOBILIÀRIES EL PRESTATARI DELS QUALS ÉS UNA PERSONA FÍSICA</a:t>
          </a:r>
          <a:endParaRPr lang="es-ES_tradnl" sz="1400" b="1" kern="12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323165" y="0"/>
        <a:ext cx="7813738" cy="646331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0F0051-427D-4017-BE53-A57048347B37}">
      <dsp:nvSpPr>
        <dsp:cNvPr id="0" name=""/>
        <dsp:cNvSpPr/>
      </dsp:nvSpPr>
      <dsp:spPr>
        <a:xfrm>
          <a:off x="0" y="0"/>
          <a:ext cx="648071" cy="64807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bg2">
                <a:lumMod val="9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1F749D5-4EA5-4316-8BC9-C986EE1652D4}">
      <dsp:nvSpPr>
        <dsp:cNvPr id="0" name=""/>
        <dsp:cNvSpPr/>
      </dsp:nvSpPr>
      <dsp:spPr>
        <a:xfrm>
          <a:off x="324035" y="0"/>
          <a:ext cx="7236805" cy="64807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23. DENÚNCIES I ORDRES DE PROTECCIÓ DE VIOLÈNCIA SOBRE LA DONA (2016-2017)</a:t>
          </a:r>
          <a:endParaRPr lang="es-ES_tradnl" sz="1600" b="1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324035" y="0"/>
        <a:ext cx="7236805" cy="648071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0F0051-427D-4017-BE53-A57048347B37}">
      <dsp:nvSpPr>
        <dsp:cNvPr id="0" name=""/>
        <dsp:cNvSpPr/>
      </dsp:nvSpPr>
      <dsp:spPr>
        <a:xfrm>
          <a:off x="0" y="0"/>
          <a:ext cx="646331" cy="64633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bg2">
                <a:lumMod val="9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1F749D5-4EA5-4316-8BC9-C986EE1652D4}">
      <dsp:nvSpPr>
        <dsp:cNvPr id="0" name=""/>
        <dsp:cNvSpPr/>
      </dsp:nvSpPr>
      <dsp:spPr>
        <a:xfrm>
          <a:off x="323165" y="0"/>
          <a:ext cx="7813738" cy="64633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kern="120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24. PROCEDIMENTS AMB VÍCTIMES MORTALS (2016-2017)</a:t>
          </a:r>
          <a:endParaRPr lang="es-ES_tradnl" sz="1600" b="1" kern="12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323165" y="0"/>
        <a:ext cx="7813738" cy="646331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0F0051-427D-4017-BE53-A57048347B37}">
      <dsp:nvSpPr>
        <dsp:cNvPr id="0" name=""/>
        <dsp:cNvSpPr/>
      </dsp:nvSpPr>
      <dsp:spPr>
        <a:xfrm>
          <a:off x="0" y="0"/>
          <a:ext cx="646331" cy="64633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bg2">
                <a:lumMod val="9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1F749D5-4EA5-4316-8BC9-C986EE1652D4}">
      <dsp:nvSpPr>
        <dsp:cNvPr id="0" name=""/>
        <dsp:cNvSpPr/>
      </dsp:nvSpPr>
      <dsp:spPr>
        <a:xfrm>
          <a:off x="299724" y="0"/>
          <a:ext cx="7813738" cy="64633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kern="120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26. ACTUACIONS EN L’ÀMBIT DE L’ÚS DE LES LLENGÜES OFICIALS A CATALUNYA</a:t>
          </a:r>
          <a:endParaRPr lang="es-ES_tradnl" sz="1600" b="1" kern="12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99724" y="0"/>
        <a:ext cx="7813738" cy="646331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0F0051-427D-4017-BE53-A57048347B37}">
      <dsp:nvSpPr>
        <dsp:cNvPr id="0" name=""/>
        <dsp:cNvSpPr/>
      </dsp:nvSpPr>
      <dsp:spPr>
        <a:xfrm>
          <a:off x="0" y="0"/>
          <a:ext cx="646331" cy="64633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bg2">
                <a:lumMod val="9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1F749D5-4EA5-4316-8BC9-C986EE1652D4}">
      <dsp:nvSpPr>
        <dsp:cNvPr id="0" name=""/>
        <dsp:cNvSpPr/>
      </dsp:nvSpPr>
      <dsp:spPr>
        <a:xfrm>
          <a:off x="323165" y="0"/>
          <a:ext cx="7237674" cy="64633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800" b="1" kern="120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27. PLANTA JUDICIAL  DEL TSJ DE CATALUNYA (2017)</a:t>
          </a:r>
          <a:endParaRPr lang="es-ES_tradnl" sz="1800" b="1" kern="12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323165" y="0"/>
        <a:ext cx="7237674" cy="646331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0F0051-427D-4017-BE53-A57048347B37}">
      <dsp:nvSpPr>
        <dsp:cNvPr id="0" name=""/>
        <dsp:cNvSpPr/>
      </dsp:nvSpPr>
      <dsp:spPr>
        <a:xfrm>
          <a:off x="0" y="0"/>
          <a:ext cx="646331" cy="64633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bg2">
                <a:lumMod val="9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1F749D5-4EA5-4316-8BC9-C986EE1652D4}">
      <dsp:nvSpPr>
        <dsp:cNvPr id="0" name=""/>
        <dsp:cNvSpPr/>
      </dsp:nvSpPr>
      <dsp:spPr>
        <a:xfrm>
          <a:off x="323165" y="0"/>
          <a:ext cx="7237674" cy="64633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500" b="1" kern="120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29. % JUTGES I MAGISTRATS TITULARS-SUBSTITUS I SUPLENTS </a:t>
          </a:r>
        </a:p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500" b="1" kern="120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AL 31-12-2017</a:t>
          </a:r>
          <a:endParaRPr lang="es-ES_tradnl" sz="1500" b="1" kern="12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323165" y="0"/>
        <a:ext cx="7237674" cy="646331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0F0051-427D-4017-BE53-A57048347B37}">
      <dsp:nvSpPr>
        <dsp:cNvPr id="0" name=""/>
        <dsp:cNvSpPr/>
      </dsp:nvSpPr>
      <dsp:spPr>
        <a:xfrm>
          <a:off x="0" y="0"/>
          <a:ext cx="646331" cy="64633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bg2">
                <a:lumMod val="9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1F749D5-4EA5-4316-8BC9-C986EE1652D4}">
      <dsp:nvSpPr>
        <dsp:cNvPr id="0" name=""/>
        <dsp:cNvSpPr/>
      </dsp:nvSpPr>
      <dsp:spPr>
        <a:xfrm>
          <a:off x="323165" y="0"/>
          <a:ext cx="7237674" cy="64633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800" b="1" kern="120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30. MOVIMENT DE JUTGES I MAGISTRATS EN L’ÀMBIT DEL TSJ DE CATALUNYA (2017)</a:t>
          </a:r>
          <a:endParaRPr lang="es-ES_tradnl" sz="1800" b="1" kern="12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323165" y="0"/>
        <a:ext cx="7237674" cy="646331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0F0051-427D-4017-BE53-A57048347B37}">
      <dsp:nvSpPr>
        <dsp:cNvPr id="0" name=""/>
        <dsp:cNvSpPr/>
      </dsp:nvSpPr>
      <dsp:spPr>
        <a:xfrm>
          <a:off x="0" y="0"/>
          <a:ext cx="646331" cy="64633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bg2">
                <a:lumMod val="9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1F749D5-4EA5-4316-8BC9-C986EE1652D4}">
      <dsp:nvSpPr>
        <dsp:cNvPr id="0" name=""/>
        <dsp:cNvSpPr/>
      </dsp:nvSpPr>
      <dsp:spPr>
        <a:xfrm>
          <a:off x="323165" y="0"/>
          <a:ext cx="7669722" cy="64633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800" b="1" kern="120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31. LLETRATS DE L’ADMINISTRACIÓ DE JUSTÍCIA (2017)</a:t>
          </a:r>
          <a:endParaRPr lang="es-ES_tradnl" sz="1800" b="1" kern="12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323165" y="0"/>
        <a:ext cx="7669722" cy="6463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0F0051-427D-4017-BE53-A57048347B37}">
      <dsp:nvSpPr>
        <dsp:cNvPr id="0" name=""/>
        <dsp:cNvSpPr/>
      </dsp:nvSpPr>
      <dsp:spPr>
        <a:xfrm>
          <a:off x="0" y="0"/>
          <a:ext cx="646331" cy="64633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bg2">
                <a:lumMod val="9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1F749D5-4EA5-4316-8BC9-C986EE1652D4}">
      <dsp:nvSpPr>
        <dsp:cNvPr id="0" name=""/>
        <dsp:cNvSpPr/>
      </dsp:nvSpPr>
      <dsp:spPr>
        <a:xfrm>
          <a:off x="288003" y="0"/>
          <a:ext cx="7813738" cy="64633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b="1" kern="120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3. EVOLUCIÓ EN PERCENTATGE DELS ASSUMPTES RESOLTS RESPECTE DELS INGRESSATS</a:t>
          </a:r>
          <a:endParaRPr lang="es-ES_tradnl" sz="1800" b="1" kern="12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88003" y="0"/>
        <a:ext cx="7813738" cy="646331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0F0051-427D-4017-BE53-A57048347B37}">
      <dsp:nvSpPr>
        <dsp:cNvPr id="0" name=""/>
        <dsp:cNvSpPr/>
      </dsp:nvSpPr>
      <dsp:spPr>
        <a:xfrm>
          <a:off x="0" y="0"/>
          <a:ext cx="646331" cy="64633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bg2">
                <a:lumMod val="9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1F749D5-4EA5-4316-8BC9-C986EE1652D4}">
      <dsp:nvSpPr>
        <dsp:cNvPr id="0" name=""/>
        <dsp:cNvSpPr/>
      </dsp:nvSpPr>
      <dsp:spPr>
        <a:xfrm>
          <a:off x="323165" y="0"/>
          <a:ext cx="7237674" cy="64633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300" b="1" kern="120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32. </a:t>
          </a:r>
          <a:r>
            <a:rPr lang="pt-BR" sz="1300" b="1" kern="120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FUNCIONARIS DELS COSSOS DE GESTIÓ PROCESSAL ADMINISTRATIVA, TRAMITACIÓ PROCESSAL ADMINISTRATIVA I AUXILI JUDICIAL </a:t>
          </a:r>
          <a:r>
            <a:rPr lang="ca-ES" sz="1300" b="1" kern="120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(2017)</a:t>
          </a:r>
          <a:endParaRPr lang="es-ES_tradnl" sz="1300" b="1" kern="12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323165" y="0"/>
        <a:ext cx="7237674" cy="646331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0F0051-427D-4017-BE53-A57048347B37}">
      <dsp:nvSpPr>
        <dsp:cNvPr id="0" name=""/>
        <dsp:cNvSpPr/>
      </dsp:nvSpPr>
      <dsp:spPr>
        <a:xfrm>
          <a:off x="0" y="0"/>
          <a:ext cx="646331" cy="64633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bg2">
                <a:lumMod val="9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1F749D5-4EA5-4316-8BC9-C986EE1652D4}">
      <dsp:nvSpPr>
        <dsp:cNvPr id="0" name=""/>
        <dsp:cNvSpPr/>
      </dsp:nvSpPr>
      <dsp:spPr>
        <a:xfrm>
          <a:off x="288062" y="0"/>
          <a:ext cx="7237674" cy="64633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just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100" b="1" kern="1200" cap="all" baseline="0" noProof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33. A l’exercici 2018 han de resultar implementats els jutjats ja creats </a:t>
          </a:r>
          <a:r>
            <a:rPr lang="ca-ES" sz="1100" b="1" kern="1200" cap="all" baseline="0" noProof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pel Reial decret </a:t>
          </a:r>
          <a:r>
            <a:rPr lang="ca-ES" sz="1100" b="1" kern="1200" cap="all" baseline="0" noProof="0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902/2017, de 13 d’octubre </a:t>
          </a:r>
          <a:r>
            <a:rPr lang="ca-ES" sz="1100" b="1" kern="1200" cap="all" baseline="0" noProof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 també la Secció d’Apel·lació Penal de la Sala Civil i Penal del TSJC creada pel Reial Decret </a:t>
          </a:r>
          <a:r>
            <a:rPr lang="ca-ES" sz="1100" b="1" kern="1200" cap="all" baseline="0" noProof="0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229/2017, de 10 de març</a:t>
          </a:r>
          <a:r>
            <a:rPr lang="ca-ES" sz="1100" b="1" kern="1200" cap="all" baseline="0" noProof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.</a:t>
          </a:r>
          <a:endParaRPr lang="ca-ES" sz="1000" b="1" kern="1200" cap="all" baseline="0" noProof="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88062" y="0"/>
        <a:ext cx="7237674" cy="646331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0F0051-427D-4017-BE53-A57048347B37}">
      <dsp:nvSpPr>
        <dsp:cNvPr id="0" name=""/>
        <dsp:cNvSpPr/>
      </dsp:nvSpPr>
      <dsp:spPr>
        <a:xfrm>
          <a:off x="0" y="0"/>
          <a:ext cx="936104" cy="93610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bg2">
                <a:lumMod val="9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1F749D5-4EA5-4316-8BC9-C986EE1652D4}">
      <dsp:nvSpPr>
        <dsp:cNvPr id="0" name=""/>
        <dsp:cNvSpPr/>
      </dsp:nvSpPr>
      <dsp:spPr>
        <a:xfrm>
          <a:off x="468052" y="0"/>
          <a:ext cx="7380819" cy="93610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200" b="1" kern="1200" cap="all" baseline="0" noProof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34. proposta d’òrgans i places judicials per incloure en el pla de 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200" b="1" kern="1200" cap="all" baseline="0" noProof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creació d’òrgans judicials de 2018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200" b="1" kern="1200" cap="all" baseline="0" noProof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Acord </a:t>
          </a:r>
          <a:r>
            <a:rPr lang="ca-ES" sz="1200" b="1" kern="1200" cap="all" baseline="0" noProof="0" dirty="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s.g</a:t>
          </a:r>
          <a:r>
            <a:rPr lang="ca-ES" sz="1200" b="1" kern="1200" cap="all" baseline="0" noProof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. </a:t>
          </a:r>
          <a:r>
            <a:rPr lang="ca-ES" sz="1200" b="1" kern="1200" cap="all" baseline="0" noProof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 20-03-2018</a:t>
          </a:r>
          <a:endParaRPr lang="ca-ES" sz="1200" b="1" kern="1200" cap="all" baseline="0" noProof="0" dirty="0" smtClean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468052" y="0"/>
        <a:ext cx="7380819" cy="936104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0F0051-427D-4017-BE53-A57048347B37}">
      <dsp:nvSpPr>
        <dsp:cNvPr id="0" name=""/>
        <dsp:cNvSpPr/>
      </dsp:nvSpPr>
      <dsp:spPr>
        <a:xfrm>
          <a:off x="0" y="0"/>
          <a:ext cx="504055" cy="50405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bg2">
                <a:lumMod val="9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1F749D5-4EA5-4316-8BC9-C986EE1652D4}">
      <dsp:nvSpPr>
        <dsp:cNvPr id="0" name=""/>
        <dsp:cNvSpPr/>
      </dsp:nvSpPr>
      <dsp:spPr>
        <a:xfrm>
          <a:off x="252027" y="0"/>
          <a:ext cx="8086017" cy="50405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200" b="1" kern="1200" cap="all" baseline="0" noProof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35. IMPLEMENTACIÓ DE LA NOVA OFICINA JUDICIAL  </a:t>
          </a:r>
          <a:endParaRPr lang="ca-ES" sz="1200" b="1" kern="1200" cap="all" baseline="0" noProof="0" dirty="0" smtClean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52027" y="0"/>
        <a:ext cx="8086017" cy="504055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0F0051-427D-4017-BE53-A57048347B37}">
      <dsp:nvSpPr>
        <dsp:cNvPr id="0" name=""/>
        <dsp:cNvSpPr/>
      </dsp:nvSpPr>
      <dsp:spPr>
        <a:xfrm>
          <a:off x="0" y="0"/>
          <a:ext cx="504055" cy="50405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bg2">
                <a:lumMod val="9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1F749D5-4EA5-4316-8BC9-C986EE1652D4}">
      <dsp:nvSpPr>
        <dsp:cNvPr id="0" name=""/>
        <dsp:cNvSpPr/>
      </dsp:nvSpPr>
      <dsp:spPr>
        <a:xfrm>
          <a:off x="252027" y="0"/>
          <a:ext cx="8086017" cy="50405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200" b="1" kern="1200" cap="all" baseline="0" noProof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36. DESPLEGAMENT DEL MÒDUL DE GESTIÓ PROCESSAL E-JUSTÍCIA.CAT</a:t>
          </a:r>
          <a:endParaRPr lang="ca-ES" sz="1200" b="1" kern="1200" cap="all" baseline="0" noProof="0" dirty="0" smtClean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52027" y="0"/>
        <a:ext cx="8086017" cy="5040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0F0051-427D-4017-BE53-A57048347B37}">
      <dsp:nvSpPr>
        <dsp:cNvPr id="0" name=""/>
        <dsp:cNvSpPr/>
      </dsp:nvSpPr>
      <dsp:spPr>
        <a:xfrm>
          <a:off x="0" y="0"/>
          <a:ext cx="646331" cy="64633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bg2">
                <a:lumMod val="9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1F749D5-4EA5-4316-8BC9-C986EE1652D4}">
      <dsp:nvSpPr>
        <dsp:cNvPr id="0" name=""/>
        <dsp:cNvSpPr/>
      </dsp:nvSpPr>
      <dsp:spPr>
        <a:xfrm>
          <a:off x="323165" y="0"/>
          <a:ext cx="7741730" cy="64633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b="1" kern="120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4. EVOLUCIÓ DELS PROCEDIMENTS JUDICIALS PER JURISDICCIONS</a:t>
          </a:r>
          <a:endParaRPr lang="es-ES_tradnl" sz="1800" b="1" kern="12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323165" y="0"/>
        <a:ext cx="7741730" cy="64633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0F0051-427D-4017-BE53-A57048347B37}">
      <dsp:nvSpPr>
        <dsp:cNvPr id="0" name=""/>
        <dsp:cNvSpPr/>
      </dsp:nvSpPr>
      <dsp:spPr>
        <a:xfrm>
          <a:off x="-72007" y="0"/>
          <a:ext cx="646331" cy="64633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bg2">
                <a:lumMod val="9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1F749D5-4EA5-4316-8BC9-C986EE1652D4}">
      <dsp:nvSpPr>
        <dsp:cNvPr id="0" name=""/>
        <dsp:cNvSpPr/>
      </dsp:nvSpPr>
      <dsp:spPr>
        <a:xfrm>
          <a:off x="179158" y="0"/>
          <a:ext cx="7813738" cy="64633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b="1" kern="120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5. EVOLUCIÓ DE LA TAXA DE LITIGIOSITAT A CATALUNYA (2014-2017)</a:t>
          </a:r>
          <a:endParaRPr lang="es-ES_tradnl" sz="1800" b="1" kern="12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179158" y="0"/>
        <a:ext cx="7813738" cy="64633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0F0051-427D-4017-BE53-A57048347B37}">
      <dsp:nvSpPr>
        <dsp:cNvPr id="0" name=""/>
        <dsp:cNvSpPr/>
      </dsp:nvSpPr>
      <dsp:spPr>
        <a:xfrm>
          <a:off x="0" y="0"/>
          <a:ext cx="646331" cy="64633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bg2">
                <a:lumMod val="9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1F749D5-4EA5-4316-8BC9-C986EE1652D4}">
      <dsp:nvSpPr>
        <dsp:cNvPr id="0" name=""/>
        <dsp:cNvSpPr/>
      </dsp:nvSpPr>
      <dsp:spPr>
        <a:xfrm>
          <a:off x="323165" y="0"/>
          <a:ext cx="7237674" cy="64633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800" b="1" kern="120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6. ASSUMPTES INGRESSATS PER TRIMESTRE I JURISDICCIÓ: 2017-2018</a:t>
          </a:r>
          <a:endParaRPr lang="es-ES_tradnl" sz="1800" b="1" kern="12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323165" y="0"/>
        <a:ext cx="7237674" cy="64633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0F0051-427D-4017-BE53-A57048347B37}">
      <dsp:nvSpPr>
        <dsp:cNvPr id="0" name=""/>
        <dsp:cNvSpPr/>
      </dsp:nvSpPr>
      <dsp:spPr>
        <a:xfrm>
          <a:off x="0" y="0"/>
          <a:ext cx="646331" cy="64633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bg2">
                <a:lumMod val="9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1F749D5-4EA5-4316-8BC9-C986EE1652D4}">
      <dsp:nvSpPr>
        <dsp:cNvPr id="0" name=""/>
        <dsp:cNvSpPr/>
      </dsp:nvSpPr>
      <dsp:spPr>
        <a:xfrm>
          <a:off x="323165" y="0"/>
          <a:ext cx="7237674" cy="64633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800" b="1" kern="120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7. PROJECCIÓ DE DADES FINAL DE 2018: 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800" b="1" kern="120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ASSUMPTES INGRESSATS</a:t>
          </a:r>
          <a:endParaRPr lang="es-ES_tradnl" sz="1800" b="1" kern="12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323165" y="0"/>
        <a:ext cx="7237674" cy="64633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0F0051-427D-4017-BE53-A57048347B37}">
      <dsp:nvSpPr>
        <dsp:cNvPr id="0" name=""/>
        <dsp:cNvSpPr/>
      </dsp:nvSpPr>
      <dsp:spPr>
        <a:xfrm>
          <a:off x="0" y="0"/>
          <a:ext cx="646331" cy="64633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bg2">
                <a:lumMod val="9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1F749D5-4EA5-4316-8BC9-C986EE1652D4}">
      <dsp:nvSpPr>
        <dsp:cNvPr id="0" name=""/>
        <dsp:cNvSpPr/>
      </dsp:nvSpPr>
      <dsp:spPr>
        <a:xfrm>
          <a:off x="274251" y="0"/>
          <a:ext cx="7813738" cy="64633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b="1" kern="120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8. EVOLUCIÓ DELS PROCEDIMENTS JUDICIALS PER TIPUS D’ÒRGAN </a:t>
          </a:r>
          <a:endParaRPr lang="es-ES_tradnl" sz="1800" b="1" kern="12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74251" y="0"/>
        <a:ext cx="7813738" cy="64633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0F0051-427D-4017-BE53-A57048347B37}">
      <dsp:nvSpPr>
        <dsp:cNvPr id="0" name=""/>
        <dsp:cNvSpPr/>
      </dsp:nvSpPr>
      <dsp:spPr>
        <a:xfrm>
          <a:off x="0" y="0"/>
          <a:ext cx="646331" cy="64633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bg2">
                <a:lumMod val="9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1F749D5-4EA5-4316-8BC9-C986EE1652D4}">
      <dsp:nvSpPr>
        <dsp:cNvPr id="0" name=""/>
        <dsp:cNvSpPr/>
      </dsp:nvSpPr>
      <dsp:spPr>
        <a:xfrm>
          <a:off x="288003" y="0"/>
          <a:ext cx="7813738" cy="64633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b="1" kern="120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9. NOMBRE D’ASSUMPTES RESOLTS I EVOLUCIÓ ANYS 2016-2017</a:t>
          </a:r>
          <a:endParaRPr lang="es-ES_tradnl" sz="1800" b="1" kern="12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88003" y="0"/>
        <a:ext cx="7813738" cy="6463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Contenidor de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42B60C-54D7-4E00-B8EF-2840495545E8}" type="datetimeFigureOut">
              <a:rPr lang="es-ES_tradnl" smtClean="0"/>
              <a:t>28/11/2018</a:t>
            </a:fld>
            <a:endParaRPr lang="es-ES_tradnl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98DD83-50E2-4D24-BB7E-355C1F810CF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6866332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Contenidor de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3C0CA0-28A0-4A22-BFE2-E7A59DB68637}" type="datetimeFigureOut">
              <a:rPr lang="es-ES_tradnl" smtClean="0"/>
              <a:t>28/11/2018</a:t>
            </a:fld>
            <a:endParaRPr lang="es-ES_tradnl"/>
          </a:p>
        </p:txBody>
      </p:sp>
      <p:sp>
        <p:nvSpPr>
          <p:cNvPr id="4" name="Contenidor d'imatge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Contenidor de not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_tradnl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438DE6-B43E-459B-90CE-972DBEE43B0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2283752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4702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87720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a-ES" alt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alt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1980E-5D84-42C8-BF3A-DBAE4307FA82}" type="slidenum">
              <a:rPr lang="ca-ES" altLang="es-ES" smtClean="0"/>
              <a:pPr/>
              <a:t>‹Nº›</a:t>
            </a:fld>
            <a:endParaRPr lang="ca-ES" altLang="es-E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a-ES" alt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alt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1980E-5D84-42C8-BF3A-DBAE4307FA82}" type="slidenum">
              <a:rPr lang="ca-ES" altLang="es-ES" smtClean="0"/>
              <a:pPr/>
              <a:t>‹Nº›</a:t>
            </a:fld>
            <a:endParaRPr lang="ca-ES" alt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a-ES" alt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alt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1980E-5D84-42C8-BF3A-DBAE4307FA82}" type="slidenum">
              <a:rPr lang="ca-ES" altLang="es-ES" smtClean="0"/>
              <a:pPr/>
              <a:t>‹Nº›</a:t>
            </a:fld>
            <a:endParaRPr lang="ca-ES" alt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ítol i diagrama o organi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número de diapositiva 4"/>
          <p:cNvSpPr txBox="1">
            <a:spLocks noGrp="1"/>
          </p:cNvSpPr>
          <p:nvPr userDrawn="1"/>
        </p:nvSpPr>
        <p:spPr bwMode="auto">
          <a:xfrm>
            <a:off x="3492500" y="6356350"/>
            <a:ext cx="21336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fld id="{38738DFB-9F98-4AF6-8136-AD2A4A4C402F}" type="slidenum">
              <a:rPr lang="ca-ES" sz="1200" b="1" smtClean="0">
                <a:solidFill>
                  <a:srgbClr val="898989"/>
                </a:solidFill>
                <a:latin typeface="Arial" charset="0"/>
              </a:rPr>
              <a:pPr algn="ctr" eaLnBrk="1" hangingPunct="1">
                <a:defRPr/>
              </a:pPr>
              <a:t>‹Nº›</a:t>
            </a:fld>
            <a:endParaRPr lang="ca-ES" sz="1200" b="1" dirty="0" smtClean="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'SmartArt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endParaRPr lang="ca-ES" noProof="0" dirty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EF708-5469-4E2E-B0F2-9CA326618C64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97498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a-ES" alt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alt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1980E-5D84-42C8-BF3A-DBAE4307FA82}" type="slidenum">
              <a:rPr lang="ca-ES" altLang="es-ES" smtClean="0"/>
              <a:pPr/>
              <a:t>‹Nº›</a:t>
            </a:fld>
            <a:endParaRPr lang="ca-ES" altLang="es-E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a-ES" alt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alt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1980E-5D84-42C8-BF3A-DBAE4307FA82}" type="slidenum">
              <a:rPr lang="ca-ES" altLang="es-ES" smtClean="0"/>
              <a:pPr/>
              <a:t>‹Nº›</a:t>
            </a:fld>
            <a:endParaRPr lang="ca-ES" alt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a-ES" alt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alt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1980E-5D84-42C8-BF3A-DBAE4307FA82}" type="slidenum">
              <a:rPr lang="ca-ES" altLang="es-ES" smtClean="0"/>
              <a:pPr/>
              <a:t>‹Nº›</a:t>
            </a:fld>
            <a:endParaRPr lang="ca-ES" altLang="es-E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a-ES" alt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alt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1980E-5D84-42C8-BF3A-DBAE4307FA82}" type="slidenum">
              <a:rPr lang="ca-ES" altLang="es-ES" smtClean="0"/>
              <a:pPr/>
              <a:t>‹Nº›</a:t>
            </a:fld>
            <a:endParaRPr lang="ca-ES" altLang="es-E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a-ES" alt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alt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1980E-5D84-42C8-BF3A-DBAE4307FA82}" type="slidenum">
              <a:rPr lang="ca-ES" altLang="es-ES" smtClean="0"/>
              <a:pPr/>
              <a:t>‹Nº›</a:t>
            </a:fld>
            <a:endParaRPr lang="ca-ES" alt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a-ES" alt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alt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1980E-5D84-42C8-BF3A-DBAE4307FA82}" type="slidenum">
              <a:rPr lang="ca-ES" altLang="es-ES" smtClean="0"/>
              <a:pPr/>
              <a:t>‹Nº›</a:t>
            </a:fld>
            <a:endParaRPr lang="ca-ES" alt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a-ES" alt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alt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1980E-5D84-42C8-BF3A-DBAE4307FA82}" type="slidenum">
              <a:rPr lang="ca-ES" altLang="es-ES" smtClean="0"/>
              <a:pPr/>
              <a:t>‹Nº›</a:t>
            </a:fld>
            <a:endParaRPr lang="ca-ES" alt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a-ES" alt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alt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1980E-5D84-42C8-BF3A-DBAE4307FA82}" type="slidenum">
              <a:rPr lang="ca-ES" altLang="es-ES" smtClean="0"/>
              <a:pPr/>
              <a:t>‹Nº›</a:t>
            </a:fld>
            <a:endParaRPr lang="ca-ES" alt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BEEF9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a-ES" alt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a-ES" alt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2A1980E-5D84-42C8-BF3A-DBAE4307FA82}" type="slidenum">
              <a:rPr lang="ca-ES" altLang="es-ES" smtClean="0"/>
              <a:pPr/>
              <a:t>‹Nº›</a:t>
            </a:fld>
            <a:endParaRPr lang="ca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10.emf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11.emf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12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13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image" Target="../media/image14.pn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7" Type="http://schemas.openxmlformats.org/officeDocument/2006/relationships/image" Target="../media/image15.emf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Layout" Target="../diagrams/layout23.xml"/><Relationship Id="rId7" Type="http://schemas.openxmlformats.org/officeDocument/2006/relationships/image" Target="../media/image16.emf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Relationship Id="rId9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7" Type="http://schemas.openxmlformats.org/officeDocument/2006/relationships/chart" Target="../charts/chart3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7" Type="http://schemas.openxmlformats.org/officeDocument/2006/relationships/image" Target="../media/image22.png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Layout" Target="../diagrams/layout30.xml"/><Relationship Id="rId7" Type="http://schemas.openxmlformats.org/officeDocument/2006/relationships/image" Target="../media/image23.emf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3.xml"/><Relationship Id="rId3" Type="http://schemas.openxmlformats.org/officeDocument/2006/relationships/slideLayout" Target="../slideLayouts/slideLayout12.xml"/><Relationship Id="rId7" Type="http://schemas.openxmlformats.org/officeDocument/2006/relationships/diagramData" Target="../diagrams/data3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6.jpeg"/><Relationship Id="rId11" Type="http://schemas.microsoft.com/office/2007/relationships/diagramDrawing" Target="../diagrams/drawing33.xml"/><Relationship Id="rId5" Type="http://schemas.openxmlformats.org/officeDocument/2006/relationships/image" Target="../media/image25.emf"/><Relationship Id="rId10" Type="http://schemas.openxmlformats.org/officeDocument/2006/relationships/diagramColors" Target="../diagrams/colors33.xml"/><Relationship Id="rId4" Type="http://schemas.openxmlformats.org/officeDocument/2006/relationships/notesSlide" Target="../notesSlides/notesSlide1.xml"/><Relationship Id="rId9" Type="http://schemas.openxmlformats.org/officeDocument/2006/relationships/diagramQuickStyle" Target="../diagrams/quickStyle3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4.xml"/><Relationship Id="rId7" Type="http://schemas.microsoft.com/office/2007/relationships/diagramDrawing" Target="../diagrams/drawing3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4.xml"/><Relationship Id="rId5" Type="http://schemas.openxmlformats.org/officeDocument/2006/relationships/diagramQuickStyle" Target="../diagrams/quickStyle34.xml"/><Relationship Id="rId4" Type="http://schemas.openxmlformats.org/officeDocument/2006/relationships/diagramLayout" Target="../diagrams/layout3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5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11" Type="http://schemas.openxmlformats.org/officeDocument/2006/relationships/image" Target="../media/image9.png"/><Relationship Id="rId5" Type="http://schemas.openxmlformats.org/officeDocument/2006/relationships/diagramColors" Target="../diagrams/colors6.xml"/><Relationship Id="rId10" Type="http://schemas.openxmlformats.org/officeDocument/2006/relationships/image" Target="../media/image8.pn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chart" Target="../charts/chart1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195" y="411188"/>
            <a:ext cx="432047" cy="455230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127" y="1450558"/>
            <a:ext cx="477997" cy="448581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808038" y="1925796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200" b="1" smtClean="0">
                <a:latin typeface="Arial Narrow" panose="020B0606020202030204" pitchFamily="34" charset="0"/>
              </a:rPr>
              <a:t>Presidència</a:t>
            </a:r>
            <a:endParaRPr lang="es-ES_tradnl" sz="1200" b="1">
              <a:latin typeface="Arial Narrow" panose="020B0606020202030204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51520" y="927338"/>
            <a:ext cx="26972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400" b="1" smtClean="0">
                <a:latin typeface="Arial Narrow" panose="020B0606020202030204" pitchFamily="34" charset="0"/>
              </a:rPr>
              <a:t>TRIBUNAL SUPERIOR DE JUSTÍCIA</a:t>
            </a:r>
          </a:p>
          <a:p>
            <a:pPr algn="ctr"/>
            <a:r>
              <a:rPr lang="ca-ES" sz="1400" b="1" smtClean="0">
                <a:latin typeface="Arial Narrow" panose="020B0606020202030204" pitchFamily="34" charset="0"/>
              </a:rPr>
              <a:t>DE CATALUNYA</a:t>
            </a:r>
            <a:endParaRPr lang="es-ES_tradnl" sz="1400" b="1">
              <a:latin typeface="Arial Narrow" panose="020B0606020202030204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248207" y="2852936"/>
            <a:ext cx="8280920" cy="1793167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 fontAlgn="auto">
              <a:spcAft>
                <a:spcPts val="0"/>
              </a:spcAft>
              <a:buFont typeface="Georgia" pitchFamily="18" charset="0"/>
              <a:buNone/>
            </a:pPr>
            <a:r>
              <a:rPr lang="ca-ES" smtClean="0"/>
              <a:t>DADES DE LA MEMÒRIA </a:t>
            </a:r>
          </a:p>
          <a:p>
            <a:pPr marL="182880" indent="0" algn="ctr" fontAlgn="auto">
              <a:spcAft>
                <a:spcPts val="0"/>
              </a:spcAft>
              <a:buFont typeface="Georgia" pitchFamily="18" charset="0"/>
              <a:buNone/>
            </a:pPr>
            <a:r>
              <a:rPr lang="ca-ES" smtClean="0"/>
              <a:t>2017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0299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882936179"/>
              </p:ext>
            </p:extLst>
          </p:nvPr>
        </p:nvGraphicFramePr>
        <p:xfrm>
          <a:off x="598451" y="260648"/>
          <a:ext cx="8136904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34479"/>
            <a:ext cx="7776864" cy="5806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503547" y="1628800"/>
            <a:ext cx="81194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sz="1400" smtClean="0">
                <a:solidFill>
                  <a:schemeClr val="accent1">
                    <a:lumMod val="50000"/>
                  </a:schemeClr>
                </a:solidFill>
              </a:rPr>
              <a:t>Aquesta taxa posa en relació el total d’assumptes resolts en un any amb el total d’assumptes tramitats aquell mateix any. La taxa de congestió es troba sumant els assumptes pendents a l’inici del període més els assumptes ingressats durant l’exercici i dividint el resultat entre el nombre d’assumptes resolts durant el període. Per tant, la litispendència d’assumptes en un òrgan o conjunt d’òrgans al final del període analitzat serà major com més s’allunyi d’1 la taxa de congestió, que representa l’equilibri absolut entre resolucions i assumptes tramitats durant l’any. </a:t>
            </a:r>
            <a:endParaRPr lang="ca-ES" sz="140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588508604"/>
              </p:ext>
            </p:extLst>
          </p:nvPr>
        </p:nvGraphicFramePr>
        <p:xfrm>
          <a:off x="611560" y="476672"/>
          <a:ext cx="8280920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0201368"/>
              </p:ext>
            </p:extLst>
          </p:nvPr>
        </p:nvGraphicFramePr>
        <p:xfrm>
          <a:off x="638840" y="3501008"/>
          <a:ext cx="7848871" cy="1152128"/>
        </p:xfrm>
        <a:graphic>
          <a:graphicData uri="http://schemas.openxmlformats.org/drawingml/2006/table">
            <a:tbl>
              <a:tblPr firstRow="1" firstCol="1" bandRow="1"/>
              <a:tblGrid>
                <a:gridCol w="1186986"/>
                <a:gridCol w="802315"/>
                <a:gridCol w="872969"/>
                <a:gridCol w="802315"/>
                <a:gridCol w="874539"/>
                <a:gridCol w="803886"/>
                <a:gridCol w="874539"/>
                <a:gridCol w="758353"/>
                <a:gridCol w="872969"/>
              </a:tblGrid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TAXA DE CONGESTIÓ </a:t>
                      </a:r>
                      <a:endParaRPr lang="es-ES_tradnl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2014</a:t>
                      </a:r>
                      <a:endParaRPr lang="es-ES_tradnl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Evolució </a:t>
                      </a:r>
                      <a:endParaRPr lang="es-ES_tradnl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2015</a:t>
                      </a:r>
                      <a:endParaRPr lang="es-ES_tradnl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Evolució </a:t>
                      </a:r>
                      <a:endParaRPr lang="es-ES_tradnl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2016</a:t>
                      </a:r>
                      <a:endParaRPr lang="es-ES_tradnl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Evolució </a:t>
                      </a:r>
                      <a:endParaRPr lang="es-ES_tradnl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2017</a:t>
                      </a:r>
                      <a:endParaRPr lang="es-ES_tradnl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Evolució </a:t>
                      </a:r>
                      <a:endParaRPr lang="es-ES_tradnl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rgbClr val="00008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CATALUNYA</a:t>
                      </a:r>
                      <a:endParaRPr lang="es-ES_tradnl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rgbClr val="00008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1,27</a:t>
                      </a:r>
                      <a:endParaRPr lang="es-ES_tradnl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0,00</a:t>
                      </a:r>
                      <a:endParaRPr lang="es-ES_tradnl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rgbClr val="00008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1,26</a:t>
                      </a:r>
                      <a:endParaRPr lang="es-ES_tradnl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rgbClr val="FF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-0,01</a:t>
                      </a:r>
                      <a:endParaRPr lang="es-ES_tradnl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rgbClr val="00008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1,38</a:t>
                      </a:r>
                      <a:endParaRPr lang="es-ES_tradnl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0,12</a:t>
                      </a:r>
                      <a:endParaRPr lang="es-ES_tradnl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rgbClr val="00008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1,43</a:t>
                      </a:r>
                      <a:endParaRPr lang="es-ES_tradnl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0,05</a:t>
                      </a:r>
                      <a:endParaRPr lang="es-ES_tradnl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577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976675703"/>
              </p:ext>
            </p:extLst>
          </p:nvPr>
        </p:nvGraphicFramePr>
        <p:xfrm>
          <a:off x="535294" y="260648"/>
          <a:ext cx="8136904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39673"/>
            <a:ext cx="7560840" cy="6062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195" y="411188"/>
            <a:ext cx="432047" cy="455230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127" y="1450558"/>
            <a:ext cx="477997" cy="448581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808038" y="1925796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200" b="1" smtClean="0">
                <a:solidFill>
                  <a:prstClr val="black"/>
                </a:solidFill>
                <a:latin typeface="Arial Narrow" panose="020B0606020202030204" pitchFamily="34" charset="0"/>
              </a:rPr>
              <a:t>Presidència</a:t>
            </a:r>
            <a:endParaRPr lang="es-ES_tradnl" sz="1200" b="1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51520" y="927338"/>
            <a:ext cx="26972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400" b="1" smtClean="0">
                <a:solidFill>
                  <a:prstClr val="black"/>
                </a:solidFill>
                <a:latin typeface="Arial Narrow" panose="020B0606020202030204" pitchFamily="34" charset="0"/>
              </a:rPr>
              <a:t>TRIBUNAL SUPERIOR DE JUSTÍCIA</a:t>
            </a:r>
          </a:p>
          <a:p>
            <a:pPr algn="ctr"/>
            <a:r>
              <a:rPr lang="ca-ES" sz="1400" b="1" smtClean="0">
                <a:solidFill>
                  <a:prstClr val="black"/>
                </a:solidFill>
                <a:latin typeface="Arial Narrow" panose="020B0606020202030204" pitchFamily="34" charset="0"/>
              </a:rPr>
              <a:t>DE CATALUNYA</a:t>
            </a:r>
            <a:endParaRPr lang="es-ES_tradnl" sz="1400" b="1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248207" y="2852936"/>
            <a:ext cx="8280920" cy="316835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 fontAlgn="auto">
              <a:spcAft>
                <a:spcPts val="0"/>
              </a:spcAft>
              <a:buClr>
                <a:srgbClr val="F14124">
                  <a:lumMod val="75000"/>
                </a:srgbClr>
              </a:buClr>
              <a:buNone/>
            </a:pPr>
            <a:r>
              <a:rPr lang="ca-ES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ACTIVITAT </a:t>
            </a:r>
            <a:r>
              <a:rPr lang="ca-ES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JUDICIAL relacionada amb la </a:t>
            </a:r>
            <a:endParaRPr lang="ca-ES" dirty="0" smtClean="0">
              <a:gradFill>
                <a:gsLst>
                  <a:gs pos="0">
                    <a:prstClr val="black"/>
                  </a:gs>
                  <a:gs pos="40000">
                    <a:prstClr val="black">
                      <a:lumMod val="75000"/>
                      <a:lumOff val="25000"/>
                    </a:prstClr>
                  </a:gs>
                  <a:gs pos="100000">
                    <a:srgbClr val="212745">
                      <a:alpha val="65000"/>
                    </a:srgbClr>
                  </a:gs>
                </a:gsLst>
                <a:lin ang="5400000" scaled="0"/>
              </a:gradFill>
            </a:endParaRPr>
          </a:p>
          <a:p>
            <a:pPr marL="182880" indent="0" algn="ctr" fontAlgn="auto">
              <a:spcAft>
                <a:spcPts val="0"/>
              </a:spcAft>
              <a:buClr>
                <a:srgbClr val="F14124">
                  <a:lumMod val="75000"/>
                </a:srgbClr>
              </a:buClr>
              <a:buNone/>
            </a:pPr>
            <a:r>
              <a:rPr lang="ca-ES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CRISI ECONÒMICA</a:t>
            </a:r>
            <a:endParaRPr lang="es-ES_tradnl" dirty="0">
              <a:gradFill>
                <a:gsLst>
                  <a:gs pos="0">
                    <a:prstClr val="black"/>
                  </a:gs>
                  <a:gs pos="40000">
                    <a:prstClr val="black">
                      <a:lumMod val="75000"/>
                      <a:lumOff val="25000"/>
                    </a:prstClr>
                  </a:gs>
                  <a:gs pos="100000">
                    <a:srgbClr val="212745">
                      <a:alpha val="65000"/>
                    </a:srgb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50421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1192112247"/>
              </p:ext>
            </p:extLst>
          </p:nvPr>
        </p:nvGraphicFramePr>
        <p:xfrm>
          <a:off x="703484" y="188640"/>
          <a:ext cx="8044980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5699261"/>
              </p:ext>
            </p:extLst>
          </p:nvPr>
        </p:nvGraphicFramePr>
        <p:xfrm>
          <a:off x="1030402" y="1268760"/>
          <a:ext cx="7632847" cy="1426464"/>
        </p:xfrm>
        <a:graphic>
          <a:graphicData uri="http://schemas.openxmlformats.org/drawingml/2006/table">
            <a:tbl>
              <a:tblPr firstRow="1" firstCol="1" bandRow="1"/>
              <a:tblGrid>
                <a:gridCol w="1227607"/>
                <a:gridCol w="494707"/>
                <a:gridCol w="494707"/>
                <a:gridCol w="809244"/>
                <a:gridCol w="473331"/>
                <a:gridCol w="809244"/>
                <a:gridCol w="499784"/>
                <a:gridCol w="747673"/>
                <a:gridCol w="566470"/>
                <a:gridCol w="809244"/>
                <a:gridCol w="700836"/>
              </a:tblGrid>
              <a:tr h="4953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CONCURSOS PRESENTATS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2013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2014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Evolució 2013 - 2014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2015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Evolució 2014 - 2015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2016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Evoluci</a:t>
                      </a:r>
                      <a:r>
                        <a:rPr lang="ca-ES" sz="7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Tahoma"/>
                        </a:rPr>
                        <a:t>ó</a:t>
                      </a:r>
                      <a:r>
                        <a:rPr lang="ca-ES" sz="7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 2015 - 2016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2017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Evoluci</a:t>
                      </a:r>
                      <a:r>
                        <a:rPr lang="ca-ES" sz="7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Tahoma"/>
                        </a:rPr>
                        <a:t>ó</a:t>
                      </a:r>
                      <a:r>
                        <a:rPr lang="ca-ES" sz="7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 2016 - 2017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MITJANA PER ÒRGAN EL 2017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solidFill>
                            <a:srgbClr val="0F243E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BARCELONA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effectLst/>
                          <a:latin typeface="Verdana"/>
                          <a:ea typeface="Times New Roman"/>
                          <a:cs typeface="Arial"/>
                        </a:rPr>
                        <a:t>1.737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effectLst/>
                          <a:latin typeface="Verdana"/>
                          <a:ea typeface="Times New Roman"/>
                          <a:cs typeface="Arial"/>
                        </a:rPr>
                        <a:t>1.331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solidFill>
                            <a:srgbClr val="FF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-23,37%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effectLst/>
                          <a:latin typeface="Verdana"/>
                          <a:ea typeface="Times New Roman"/>
                          <a:cs typeface="Arial"/>
                        </a:rPr>
                        <a:t>999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solidFill>
                            <a:srgbClr val="FF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-24,94%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effectLst/>
                          <a:latin typeface="Verdana"/>
                          <a:ea typeface="Times New Roman"/>
                          <a:cs typeface="Arial"/>
                        </a:rPr>
                        <a:t>934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solidFill>
                            <a:srgbClr val="FF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-6,51%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effectLst/>
                          <a:latin typeface="Verdana"/>
                          <a:ea typeface="Times New Roman"/>
                          <a:cs typeface="Arial"/>
                        </a:rPr>
                        <a:t>894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solidFill>
                            <a:srgbClr val="FF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-4,28%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effectLst/>
                          <a:latin typeface="Verdana"/>
                          <a:ea typeface="Times New Roman"/>
                          <a:cs typeface="Arial"/>
                        </a:rPr>
                        <a:t>89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solidFill>
                            <a:srgbClr val="0F243E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GIRONA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effectLst/>
                          <a:latin typeface="Verdana"/>
                          <a:ea typeface="Times New Roman"/>
                          <a:cs typeface="Arial"/>
                        </a:rPr>
                        <a:t>182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effectLst/>
                          <a:latin typeface="Verdana"/>
                          <a:ea typeface="Times New Roman"/>
                          <a:cs typeface="Arial"/>
                        </a:rPr>
                        <a:t>154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solidFill>
                            <a:srgbClr val="FF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-15,38%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effectLst/>
                          <a:latin typeface="Verdana"/>
                          <a:ea typeface="Times New Roman"/>
                          <a:cs typeface="Arial"/>
                        </a:rPr>
                        <a:t>97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solidFill>
                            <a:srgbClr val="FF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-37,01%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effectLst/>
                          <a:latin typeface="Verdana"/>
                          <a:ea typeface="Times New Roman"/>
                          <a:cs typeface="Arial"/>
                        </a:rPr>
                        <a:t>78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solidFill>
                            <a:srgbClr val="FF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-19,59%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effectLst/>
                          <a:latin typeface="Verdana"/>
                          <a:ea typeface="Times New Roman"/>
                          <a:cs typeface="Arial"/>
                        </a:rPr>
                        <a:t>80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solidFill>
                            <a:srgbClr val="00008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2,56%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effectLst/>
                          <a:latin typeface="Verdana"/>
                          <a:ea typeface="Times New Roman"/>
                          <a:cs typeface="Arial"/>
                        </a:rPr>
                        <a:t>80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solidFill>
                            <a:srgbClr val="0F243E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LLEIDA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effectLst/>
                          <a:latin typeface="Verdana"/>
                          <a:ea typeface="Times New Roman"/>
                          <a:cs typeface="Arial"/>
                        </a:rPr>
                        <a:t>85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effectLst/>
                          <a:latin typeface="Verdana"/>
                          <a:ea typeface="Times New Roman"/>
                          <a:cs typeface="Arial"/>
                        </a:rPr>
                        <a:t>51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solidFill>
                            <a:srgbClr val="FF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-40,00%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effectLst/>
                          <a:latin typeface="Verdana"/>
                          <a:ea typeface="Times New Roman"/>
                          <a:cs typeface="Arial"/>
                        </a:rPr>
                        <a:t>40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solidFill>
                            <a:srgbClr val="FF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-21,57%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effectLst/>
                          <a:latin typeface="Verdana"/>
                          <a:ea typeface="Times New Roman"/>
                          <a:cs typeface="Arial"/>
                        </a:rPr>
                        <a:t>29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solidFill>
                            <a:srgbClr val="FF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-27,50%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effectLst/>
                          <a:latin typeface="Verdana"/>
                          <a:ea typeface="Times New Roman"/>
                          <a:cs typeface="Arial"/>
                        </a:rPr>
                        <a:t>34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solidFill>
                            <a:srgbClr val="00008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17,24%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effectLst/>
                          <a:latin typeface="Verdana"/>
                          <a:ea typeface="Times New Roman"/>
                          <a:cs typeface="Arial"/>
                        </a:rPr>
                        <a:t>34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solidFill>
                            <a:srgbClr val="0F243E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TARRAGONA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effectLst/>
                          <a:latin typeface="Verdana"/>
                          <a:ea typeface="Times New Roman"/>
                          <a:cs typeface="Arial"/>
                        </a:rPr>
                        <a:t>110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effectLst/>
                          <a:latin typeface="Verdana"/>
                          <a:ea typeface="Times New Roman"/>
                          <a:cs typeface="Arial"/>
                        </a:rPr>
                        <a:t>100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solidFill>
                            <a:srgbClr val="FF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-9,09%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effectLst/>
                          <a:latin typeface="Verdana"/>
                          <a:ea typeface="Times New Roman"/>
                          <a:cs typeface="Arial"/>
                        </a:rPr>
                        <a:t>88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solidFill>
                            <a:srgbClr val="FF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-12,00%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effectLst/>
                          <a:latin typeface="Verdana"/>
                          <a:ea typeface="Times New Roman"/>
                          <a:cs typeface="Arial"/>
                        </a:rPr>
                        <a:t>62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solidFill>
                            <a:srgbClr val="FF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-29,55%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effectLst/>
                          <a:latin typeface="Verdana"/>
                          <a:ea typeface="Times New Roman"/>
                          <a:cs typeface="Arial"/>
                        </a:rPr>
                        <a:t>59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solidFill>
                            <a:srgbClr val="FF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-4,84%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effectLst/>
                          <a:latin typeface="Verdana"/>
                          <a:ea typeface="Times New Roman"/>
                          <a:cs typeface="Arial"/>
                        </a:rPr>
                        <a:t>59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3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solidFill>
                            <a:srgbClr val="0F243E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CATALUNYA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effectLst/>
                          <a:latin typeface="Verdana"/>
                          <a:ea typeface="Times New Roman"/>
                          <a:cs typeface="Arial"/>
                        </a:rPr>
                        <a:t>2.114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effectLst/>
                          <a:latin typeface="Verdana"/>
                          <a:ea typeface="Times New Roman"/>
                          <a:cs typeface="Arial"/>
                        </a:rPr>
                        <a:t>1.636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solidFill>
                            <a:srgbClr val="FF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-22,61%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effectLst/>
                          <a:latin typeface="Verdana"/>
                          <a:ea typeface="Times New Roman"/>
                          <a:cs typeface="Arial"/>
                        </a:rPr>
                        <a:t>1.224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solidFill>
                            <a:srgbClr val="FF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-25,18%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effectLst/>
                          <a:latin typeface="Verdana"/>
                          <a:ea typeface="Times New Roman"/>
                          <a:cs typeface="Arial"/>
                        </a:rPr>
                        <a:t>1.103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solidFill>
                            <a:srgbClr val="FF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-9,89%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effectLst/>
                          <a:latin typeface="Verdana"/>
                          <a:ea typeface="Times New Roman"/>
                          <a:cs typeface="Arial"/>
                        </a:rPr>
                        <a:t>1.067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solidFill>
                            <a:srgbClr val="FF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-3,26%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effectLst/>
                          <a:latin typeface="Verdana"/>
                          <a:ea typeface="Times New Roman"/>
                          <a:cs typeface="Arial"/>
                        </a:rPr>
                        <a:t>82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047" y="2924944"/>
            <a:ext cx="7535559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310590653"/>
              </p:ext>
            </p:extLst>
          </p:nvPr>
        </p:nvGraphicFramePr>
        <p:xfrm>
          <a:off x="703484" y="188640"/>
          <a:ext cx="8044980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9017950"/>
              </p:ext>
            </p:extLst>
          </p:nvPr>
        </p:nvGraphicFramePr>
        <p:xfrm>
          <a:off x="2627784" y="1700808"/>
          <a:ext cx="4758045" cy="1800204"/>
        </p:xfrm>
        <a:graphic>
          <a:graphicData uri="http://schemas.openxmlformats.org/drawingml/2006/table">
            <a:tbl>
              <a:tblPr firstRow="1" firstCol="1" bandRow="1"/>
              <a:tblGrid>
                <a:gridCol w="1882311"/>
                <a:gridCol w="766327"/>
                <a:gridCol w="868579"/>
                <a:gridCol w="1240828"/>
              </a:tblGrid>
              <a:tr h="6250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CONCURSOS PRESENTATS</a:t>
                      </a:r>
                      <a:endParaRPr lang="es-ES_tradnl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2016</a:t>
                      </a:r>
                      <a:endParaRPr lang="es-ES_tradnl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2017</a:t>
                      </a:r>
                      <a:endParaRPr lang="es-ES_tradnl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Evoluci</a:t>
                      </a:r>
                      <a:r>
                        <a:rPr lang="ca-ES" sz="11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Tahoma"/>
                        </a:rPr>
                        <a:t>ó</a:t>
                      </a:r>
                      <a:r>
                        <a:rPr lang="ca-ES" sz="11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 2016 - 2017</a:t>
                      </a:r>
                      <a:endParaRPr lang="es-ES_tradnl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163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rgbClr val="0F243E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BARCELONA</a:t>
                      </a:r>
                      <a:endParaRPr lang="es-ES_tradnl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100" b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455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100" b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661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100" b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45,27%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3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rgbClr val="0F243E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GIRONA</a:t>
                      </a:r>
                      <a:endParaRPr lang="es-ES_tradnl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100" b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24</a:t>
                      </a:r>
                      <a:endParaRPr lang="es-ES_tradnl" sz="1100" b="1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100" b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70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100" b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191,67%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3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rgbClr val="0F243E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LLEIDA</a:t>
                      </a:r>
                      <a:endParaRPr lang="es-ES_tradnl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100" b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100" b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100" b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-25,00%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3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rgbClr val="0F243E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TARRAGONA</a:t>
                      </a:r>
                      <a:endParaRPr lang="es-ES_tradnl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100" b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16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100" b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62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100" b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287,50%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rgbClr val="0F243E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CATALUNYA</a:t>
                      </a:r>
                      <a:endParaRPr lang="es-ES_tradnl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100" b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503</a:t>
                      </a:r>
                      <a:endParaRPr lang="es-ES_tradnl" sz="1100" b="1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100" b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799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100" b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58,85%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7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794931348"/>
              </p:ext>
            </p:extLst>
          </p:nvPr>
        </p:nvGraphicFramePr>
        <p:xfrm>
          <a:off x="703484" y="188640"/>
          <a:ext cx="8044980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4303052"/>
              </p:ext>
            </p:extLst>
          </p:nvPr>
        </p:nvGraphicFramePr>
        <p:xfrm>
          <a:off x="2267744" y="1340768"/>
          <a:ext cx="4680521" cy="4576894"/>
        </p:xfrm>
        <a:graphic>
          <a:graphicData uri="http://schemas.openxmlformats.org/drawingml/2006/table">
            <a:tbl>
              <a:tblPr/>
              <a:tblGrid>
                <a:gridCol w="1785353"/>
                <a:gridCol w="965056"/>
                <a:gridCol w="965056"/>
                <a:gridCol w="965056"/>
              </a:tblGrid>
              <a:tr h="42329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_tradnl" sz="1800" b="1" i="0" u="none" strike="noStrike">
                          <a:solidFill>
                            <a:srgbClr val="16365C"/>
                          </a:solidFill>
                          <a:effectLst/>
                          <a:latin typeface="Calibri"/>
                        </a:rPr>
                        <a:t>CONCURSOS JUTJATS MERCANTILS</a:t>
                      </a:r>
                    </a:p>
                  </a:txBody>
                  <a:tcPr marL="8254" marR="8254" marT="82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575242"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1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CONCURSOS PRESENTATS</a:t>
                      </a:r>
                    </a:p>
                  </a:txBody>
                  <a:tcPr marL="8254" marR="8254" marT="825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1r a 3r Trimestre 2017</a:t>
                      </a:r>
                    </a:p>
                  </a:txBody>
                  <a:tcPr marL="8254" marR="8254" marT="8254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1r a 3r Trimestre 2018</a:t>
                      </a:r>
                    </a:p>
                  </a:txBody>
                  <a:tcPr marL="8254" marR="8254" marT="8254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100" b="1" i="0" u="none" strike="noStrike" err="1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Evolució</a:t>
                      </a:r>
                      <a:r>
                        <a:rPr lang="es-ES_tradnl" sz="1100" b="1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 </a:t>
                      </a:r>
                    </a:p>
                  </a:txBody>
                  <a:tcPr marL="8254" marR="8254" marT="8254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27926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1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BARCELONA</a:t>
                      </a:r>
                    </a:p>
                  </a:txBody>
                  <a:tcPr marL="8254" marR="8254" marT="8254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1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655</a:t>
                      </a:r>
                    </a:p>
                  </a:txBody>
                  <a:tcPr marL="8254" marR="8254" marT="8254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1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864</a:t>
                      </a:r>
                    </a:p>
                  </a:txBody>
                  <a:tcPr marL="8254" marR="8254" marT="8254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1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31,91%</a:t>
                      </a:r>
                    </a:p>
                  </a:txBody>
                  <a:tcPr marL="8254" marR="8254" marT="8254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926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1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GIRONA</a:t>
                      </a:r>
                    </a:p>
                  </a:txBody>
                  <a:tcPr marL="8254" marR="8254" marT="8254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1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66</a:t>
                      </a:r>
                    </a:p>
                  </a:txBody>
                  <a:tcPr marL="8254" marR="8254" marT="8254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1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82</a:t>
                      </a:r>
                    </a:p>
                  </a:txBody>
                  <a:tcPr marL="8254" marR="8254" marT="8254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1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24,24%</a:t>
                      </a:r>
                    </a:p>
                  </a:txBody>
                  <a:tcPr marL="8254" marR="8254" marT="8254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926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1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LLEIDA</a:t>
                      </a:r>
                    </a:p>
                  </a:txBody>
                  <a:tcPr marL="8254" marR="8254" marT="8254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1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27</a:t>
                      </a:r>
                    </a:p>
                  </a:txBody>
                  <a:tcPr marL="8254" marR="8254" marT="8254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1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31</a:t>
                      </a:r>
                    </a:p>
                  </a:txBody>
                  <a:tcPr marL="8254" marR="8254" marT="8254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1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14,81%</a:t>
                      </a:r>
                    </a:p>
                  </a:txBody>
                  <a:tcPr marL="8254" marR="8254" marT="8254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926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1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TARRAGONA</a:t>
                      </a:r>
                    </a:p>
                  </a:txBody>
                  <a:tcPr marL="8254" marR="8254" marT="8254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1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37</a:t>
                      </a:r>
                    </a:p>
                  </a:txBody>
                  <a:tcPr marL="8254" marR="8254" marT="8254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1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79</a:t>
                      </a:r>
                    </a:p>
                  </a:txBody>
                  <a:tcPr marL="8254" marR="8254" marT="8254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1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113,51%</a:t>
                      </a:r>
                    </a:p>
                  </a:txBody>
                  <a:tcPr marL="8254" marR="8254" marT="8254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926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1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CATALUNYA</a:t>
                      </a:r>
                    </a:p>
                  </a:txBody>
                  <a:tcPr marL="8254" marR="8254" marT="8254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1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785</a:t>
                      </a:r>
                    </a:p>
                  </a:txBody>
                  <a:tcPr marL="8254" marR="8254" marT="8254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1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1.056</a:t>
                      </a:r>
                    </a:p>
                  </a:txBody>
                  <a:tcPr marL="8254" marR="8254" marT="8254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1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34,52%</a:t>
                      </a:r>
                    </a:p>
                  </a:txBody>
                  <a:tcPr marL="8254" marR="8254" marT="8254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27926">
                <a:tc>
                  <a:txBody>
                    <a:bodyPr/>
                    <a:lstStyle/>
                    <a:p>
                      <a:pPr algn="l" fontAlgn="b"/>
                      <a:endParaRPr lang="es-ES_trad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54" marR="8254" marT="8254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_trad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54" marR="8254" marT="8254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_trad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54" marR="8254" marT="8254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_tradn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54" marR="8254" marT="8254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88413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_tradnl" sz="1600" b="1" i="0" u="none" strike="noStrike">
                          <a:solidFill>
                            <a:srgbClr val="16365C"/>
                          </a:solidFill>
                          <a:effectLst/>
                          <a:latin typeface="Calibri"/>
                        </a:rPr>
                        <a:t>CONCURSOS DE PERSONES FÌSIQUES </a:t>
                      </a:r>
                      <a:r>
                        <a:rPr lang="es-ES_tradnl" sz="1600" b="1" i="0" u="none" strike="noStrike" smtClean="0">
                          <a:solidFill>
                            <a:srgbClr val="16365C"/>
                          </a:solidFill>
                          <a:effectLst/>
                          <a:latin typeface="Calibri"/>
                        </a:rPr>
                        <a:t>                       (</a:t>
                      </a:r>
                      <a:r>
                        <a:rPr lang="es-ES_tradnl" sz="1600" b="1" i="0" u="none" strike="noStrike">
                          <a:solidFill>
                            <a:srgbClr val="16365C"/>
                          </a:solidFill>
                          <a:effectLst/>
                          <a:latin typeface="Calibri"/>
                        </a:rPr>
                        <a:t>JUTJATS 1a </a:t>
                      </a:r>
                      <a:r>
                        <a:rPr lang="es-ES_tradnl" sz="1600" b="1" i="0" u="none" strike="noStrike" smtClean="0">
                          <a:solidFill>
                            <a:srgbClr val="16365C"/>
                          </a:solidFill>
                          <a:effectLst/>
                          <a:latin typeface="Calibri"/>
                        </a:rPr>
                        <a:t>INSTÀNCIA I</a:t>
                      </a:r>
                      <a:r>
                        <a:rPr lang="es-ES_tradnl" sz="1600" b="1" i="0" u="none" strike="noStrike" baseline="0" smtClean="0">
                          <a:solidFill>
                            <a:srgbClr val="16365C"/>
                          </a:solidFill>
                          <a:effectLst/>
                          <a:latin typeface="Calibri"/>
                        </a:rPr>
                        <a:t> 1ª INSTÀNCIA I INSTRUCCIÓ</a:t>
                      </a:r>
                      <a:r>
                        <a:rPr lang="es-ES_tradnl" sz="1600" b="1" i="0" u="none" strike="noStrike" smtClean="0">
                          <a:solidFill>
                            <a:srgbClr val="16365C"/>
                          </a:solidFill>
                          <a:effectLst/>
                          <a:latin typeface="Calibri"/>
                        </a:rPr>
                        <a:t>)</a:t>
                      </a:r>
                      <a:endParaRPr lang="es-ES_tradnl" sz="1600" b="1" i="0" u="none" strike="noStrike">
                        <a:solidFill>
                          <a:srgbClr val="16365C"/>
                        </a:solidFill>
                        <a:effectLst/>
                        <a:latin typeface="Calibri"/>
                      </a:endParaRPr>
                    </a:p>
                  </a:txBody>
                  <a:tcPr marL="8254" marR="8254" marT="82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575242"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1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CONCURSOS PRESENTATS</a:t>
                      </a:r>
                    </a:p>
                  </a:txBody>
                  <a:tcPr marL="8254" marR="8254" marT="825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1r a 3r Trimestre 2017</a:t>
                      </a:r>
                    </a:p>
                  </a:txBody>
                  <a:tcPr marL="8254" marR="8254" marT="8254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1r a 3r Trimestre 2018</a:t>
                      </a:r>
                    </a:p>
                  </a:txBody>
                  <a:tcPr marL="8254" marR="8254" marT="8254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100" b="1" i="0" u="none" strike="noStrike" err="1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Evolució</a:t>
                      </a:r>
                      <a:r>
                        <a:rPr lang="es-ES_tradnl" sz="1100" b="1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 </a:t>
                      </a:r>
                    </a:p>
                  </a:txBody>
                  <a:tcPr marL="8254" marR="8254" marT="8254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27926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1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BARCELONA</a:t>
                      </a:r>
                    </a:p>
                  </a:txBody>
                  <a:tcPr marL="8254" marR="8254" marT="8254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1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476</a:t>
                      </a:r>
                    </a:p>
                  </a:txBody>
                  <a:tcPr marL="8254" marR="8254" marT="8254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1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667</a:t>
                      </a:r>
                    </a:p>
                  </a:txBody>
                  <a:tcPr marL="8254" marR="8254" marT="8254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1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40,13%</a:t>
                      </a:r>
                    </a:p>
                  </a:txBody>
                  <a:tcPr marL="8254" marR="8254" marT="8254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926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1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GIRONA</a:t>
                      </a:r>
                    </a:p>
                  </a:txBody>
                  <a:tcPr marL="8254" marR="8254" marT="8254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1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47</a:t>
                      </a:r>
                    </a:p>
                  </a:txBody>
                  <a:tcPr marL="8254" marR="8254" marT="8254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1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80</a:t>
                      </a:r>
                    </a:p>
                  </a:txBody>
                  <a:tcPr marL="8254" marR="8254" marT="8254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1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70,21%</a:t>
                      </a:r>
                    </a:p>
                  </a:txBody>
                  <a:tcPr marL="8254" marR="8254" marT="8254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926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1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LLEIDA</a:t>
                      </a:r>
                    </a:p>
                  </a:txBody>
                  <a:tcPr marL="8254" marR="8254" marT="8254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1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8254" marR="8254" marT="8254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1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24</a:t>
                      </a:r>
                    </a:p>
                  </a:txBody>
                  <a:tcPr marL="8254" marR="8254" marT="8254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1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700,00%</a:t>
                      </a:r>
                    </a:p>
                  </a:txBody>
                  <a:tcPr marL="8254" marR="8254" marT="8254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926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1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TARRAGONA</a:t>
                      </a:r>
                    </a:p>
                  </a:txBody>
                  <a:tcPr marL="8254" marR="8254" marT="8254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1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46</a:t>
                      </a:r>
                    </a:p>
                  </a:txBody>
                  <a:tcPr marL="8254" marR="8254" marT="8254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1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37</a:t>
                      </a:r>
                    </a:p>
                  </a:txBody>
                  <a:tcPr marL="8254" marR="8254" marT="8254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1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-19,57%</a:t>
                      </a:r>
                    </a:p>
                  </a:txBody>
                  <a:tcPr marL="8254" marR="8254" marT="8254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926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1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CATALUNYA</a:t>
                      </a:r>
                    </a:p>
                  </a:txBody>
                  <a:tcPr marL="8254" marR="8254" marT="8254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1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572</a:t>
                      </a:r>
                    </a:p>
                  </a:txBody>
                  <a:tcPr marL="8254" marR="8254" marT="8254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1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808</a:t>
                      </a:r>
                    </a:p>
                  </a:txBody>
                  <a:tcPr marL="8254" marR="8254" marT="8254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1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41,26%</a:t>
                      </a:r>
                    </a:p>
                  </a:txBody>
                  <a:tcPr marL="8254" marR="8254" marT="8254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018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2933451719"/>
              </p:ext>
            </p:extLst>
          </p:nvPr>
        </p:nvGraphicFramePr>
        <p:xfrm>
          <a:off x="713691" y="188640"/>
          <a:ext cx="8136904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6824770"/>
              </p:ext>
            </p:extLst>
          </p:nvPr>
        </p:nvGraphicFramePr>
        <p:xfrm>
          <a:off x="1043608" y="1340768"/>
          <a:ext cx="7776862" cy="1362075"/>
        </p:xfrm>
        <a:graphic>
          <a:graphicData uri="http://schemas.openxmlformats.org/drawingml/2006/table">
            <a:tbl>
              <a:tblPr firstRow="1" firstCol="1" bandRow="1"/>
              <a:tblGrid>
                <a:gridCol w="1107426"/>
                <a:gridCol w="653256"/>
                <a:gridCol w="653256"/>
                <a:gridCol w="653256"/>
                <a:gridCol w="629926"/>
                <a:gridCol w="653256"/>
                <a:gridCol w="594152"/>
                <a:gridCol w="676588"/>
                <a:gridCol w="723248"/>
                <a:gridCol w="640411"/>
                <a:gridCol w="792087"/>
              </a:tblGrid>
              <a:tr h="5048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PROC. D’ACOMIADAMENT PRESENTATS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2013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2014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Evolució 2013 - 2014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2015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Evolució 2014 - 2015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2016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Evolució 2015 - 2016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2017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Evolució 2016 - 2017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MITJANA PER ÒRGAN EL 2017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BARCELONA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effectLst/>
                          <a:latin typeface="Verdana"/>
                          <a:ea typeface="Times New Roman"/>
                          <a:cs typeface="Arial"/>
                        </a:rPr>
                        <a:t>20.488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effectLst/>
                          <a:latin typeface="Verdana"/>
                          <a:ea typeface="Times New Roman"/>
                          <a:cs typeface="Arial"/>
                        </a:rPr>
                        <a:t>17.013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solidFill>
                            <a:srgbClr val="FF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-16,96%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effectLst/>
                          <a:latin typeface="Verdana"/>
                          <a:ea typeface="Times New Roman"/>
                          <a:cs typeface="Arial"/>
                        </a:rPr>
                        <a:t>15.203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solidFill>
                            <a:srgbClr val="FF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-10,64%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effectLst/>
                          <a:latin typeface="Verdana"/>
                          <a:ea typeface="Times New Roman"/>
                          <a:cs typeface="Arial"/>
                        </a:rPr>
                        <a:t>14.591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solidFill>
                            <a:srgbClr val="FF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-4,03%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effectLst/>
                          <a:latin typeface="Verdana"/>
                          <a:ea typeface="Times New Roman"/>
                          <a:cs typeface="Arial"/>
                        </a:rPr>
                        <a:t>14.952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solidFill>
                            <a:srgbClr val="00008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2,47%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effectLst/>
                          <a:latin typeface="Verdana"/>
                          <a:ea typeface="Times New Roman"/>
                          <a:cs typeface="Arial"/>
                        </a:rPr>
                        <a:t>340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GIRONA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effectLst/>
                          <a:latin typeface="Verdana"/>
                          <a:ea typeface="Times New Roman"/>
                          <a:cs typeface="Arial"/>
                        </a:rPr>
                        <a:t>1.628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effectLst/>
                          <a:latin typeface="Verdana"/>
                          <a:ea typeface="Times New Roman"/>
                          <a:cs typeface="Arial"/>
                        </a:rPr>
                        <a:t>1.393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solidFill>
                            <a:srgbClr val="FF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-14,43%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effectLst/>
                          <a:latin typeface="Verdana"/>
                          <a:ea typeface="Times New Roman"/>
                          <a:cs typeface="Arial"/>
                        </a:rPr>
                        <a:t>1.229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solidFill>
                            <a:srgbClr val="FF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-11,77%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effectLst/>
                          <a:latin typeface="Verdana"/>
                          <a:ea typeface="Times New Roman"/>
                          <a:cs typeface="Arial"/>
                        </a:rPr>
                        <a:t>1.333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solidFill>
                            <a:srgbClr val="00008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8,46%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effectLst/>
                          <a:latin typeface="Verdana"/>
                          <a:ea typeface="Times New Roman"/>
                          <a:cs typeface="Arial"/>
                        </a:rPr>
                        <a:t>1.335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solidFill>
                            <a:srgbClr val="00008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0,15%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effectLst/>
                          <a:latin typeface="Verdana"/>
                          <a:ea typeface="Times New Roman"/>
                          <a:cs typeface="Arial"/>
                        </a:rPr>
                        <a:t>334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LLEIDA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effectLst/>
                          <a:latin typeface="Verdana"/>
                          <a:ea typeface="Times New Roman"/>
                          <a:cs typeface="Arial"/>
                        </a:rPr>
                        <a:t>786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effectLst/>
                          <a:latin typeface="Verdana"/>
                          <a:ea typeface="Times New Roman"/>
                          <a:cs typeface="Arial"/>
                        </a:rPr>
                        <a:t>748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solidFill>
                            <a:srgbClr val="FF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-4,83%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effectLst/>
                          <a:latin typeface="Verdana"/>
                          <a:ea typeface="Times New Roman"/>
                          <a:cs typeface="Arial"/>
                        </a:rPr>
                        <a:t>591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solidFill>
                            <a:srgbClr val="FF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-20,99%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effectLst/>
                          <a:latin typeface="Verdana"/>
                          <a:ea typeface="Times New Roman"/>
                          <a:cs typeface="Arial"/>
                        </a:rPr>
                        <a:t>605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solidFill>
                            <a:srgbClr val="00008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2,37%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effectLst/>
                          <a:latin typeface="Verdana"/>
                          <a:ea typeface="Times New Roman"/>
                          <a:cs typeface="Arial"/>
                        </a:rPr>
                        <a:t>556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solidFill>
                            <a:srgbClr val="FF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-8,10%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effectLst/>
                          <a:latin typeface="Verdana"/>
                          <a:ea typeface="Times New Roman"/>
                          <a:cs typeface="Arial"/>
                        </a:rPr>
                        <a:t>278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TARRAGONA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effectLst/>
                          <a:latin typeface="Verdana"/>
                          <a:ea typeface="Times New Roman"/>
                          <a:cs typeface="Arial"/>
                        </a:rPr>
                        <a:t>1.868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effectLst/>
                          <a:latin typeface="Verdana"/>
                          <a:ea typeface="Times New Roman"/>
                          <a:cs typeface="Arial"/>
                        </a:rPr>
                        <a:t>1.550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solidFill>
                            <a:srgbClr val="FF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-17,02%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effectLst/>
                          <a:latin typeface="Verdana"/>
                          <a:ea typeface="Times New Roman"/>
                          <a:cs typeface="Arial"/>
                        </a:rPr>
                        <a:t>1.665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solidFill>
                            <a:srgbClr val="00008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7,42%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effectLst/>
                          <a:latin typeface="Verdana"/>
                          <a:ea typeface="Times New Roman"/>
                          <a:cs typeface="Arial"/>
                        </a:rPr>
                        <a:t>1.402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solidFill>
                            <a:srgbClr val="FF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-15,80%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effectLst/>
                          <a:latin typeface="Verdana"/>
                          <a:ea typeface="Times New Roman"/>
                          <a:cs typeface="Arial"/>
                        </a:rPr>
                        <a:t>1.432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solidFill>
                            <a:srgbClr val="00008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2,14%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effectLst/>
                          <a:latin typeface="Verdana"/>
                          <a:ea typeface="Times New Roman"/>
                          <a:cs typeface="Arial"/>
                        </a:rPr>
                        <a:t>286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CATALUNYA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effectLst/>
                          <a:latin typeface="Verdana"/>
                          <a:ea typeface="Times New Roman"/>
                          <a:cs typeface="Arial"/>
                        </a:rPr>
                        <a:t>24.770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effectLst/>
                          <a:latin typeface="Verdana"/>
                          <a:ea typeface="Times New Roman"/>
                          <a:cs typeface="Arial"/>
                        </a:rPr>
                        <a:t>20.704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solidFill>
                            <a:srgbClr val="FF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-16,42%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effectLst/>
                          <a:latin typeface="Verdana"/>
                          <a:ea typeface="Times New Roman"/>
                          <a:cs typeface="Arial"/>
                        </a:rPr>
                        <a:t>18.688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solidFill>
                            <a:srgbClr val="FF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-9,74%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effectLst/>
                          <a:latin typeface="Verdana"/>
                          <a:ea typeface="Times New Roman"/>
                          <a:cs typeface="Arial"/>
                        </a:rPr>
                        <a:t>17.931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solidFill>
                            <a:srgbClr val="FF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-4,05%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effectLst/>
                          <a:latin typeface="Verdana"/>
                          <a:ea typeface="Times New Roman"/>
                          <a:cs typeface="Arial"/>
                        </a:rPr>
                        <a:t>18.275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solidFill>
                            <a:srgbClr val="00008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1,92%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effectLst/>
                          <a:latin typeface="Verdana"/>
                          <a:ea typeface="Times New Roman"/>
                          <a:cs typeface="Arial"/>
                        </a:rPr>
                        <a:t>332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079292"/>
            <a:ext cx="7704856" cy="282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344296457"/>
              </p:ext>
            </p:extLst>
          </p:nvPr>
        </p:nvGraphicFramePr>
        <p:xfrm>
          <a:off x="539552" y="188640"/>
          <a:ext cx="8208912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4926022"/>
              </p:ext>
            </p:extLst>
          </p:nvPr>
        </p:nvGraphicFramePr>
        <p:xfrm>
          <a:off x="251520" y="1412776"/>
          <a:ext cx="8712971" cy="2808315"/>
        </p:xfrm>
        <a:graphic>
          <a:graphicData uri="http://schemas.openxmlformats.org/drawingml/2006/table">
            <a:tbl>
              <a:tblPr firstRow="1" firstCol="1" bandRow="1"/>
              <a:tblGrid>
                <a:gridCol w="1438161"/>
                <a:gridCol w="578063"/>
                <a:gridCol w="648072"/>
                <a:gridCol w="576064"/>
                <a:gridCol w="648072"/>
                <a:gridCol w="648072"/>
                <a:gridCol w="576064"/>
                <a:gridCol w="576064"/>
                <a:gridCol w="648072"/>
                <a:gridCol w="576064"/>
                <a:gridCol w="630960"/>
                <a:gridCol w="625305"/>
                <a:gridCol w="543938"/>
              </a:tblGrid>
              <a:tr h="83371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900" b="1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PROC. D’ACOMIADAMENT PRESENTATS</a:t>
                      </a:r>
                    </a:p>
                  </a:txBody>
                  <a:tcPr marL="6505" marR="6505" marT="650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800" b="1" i="0" u="none" strike="noStrike" smtClean="0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1r </a:t>
                      </a:r>
                      <a:r>
                        <a:rPr lang="es-ES_tradnl" sz="800" b="1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trimestre de 2017</a:t>
                      </a:r>
                    </a:p>
                  </a:txBody>
                  <a:tcPr marL="6505" marR="6505" marT="6505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800" b="1" i="0" u="none" strike="noStrike" smtClean="0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1r </a:t>
                      </a:r>
                      <a:r>
                        <a:rPr lang="es-ES_tradnl" sz="800" b="1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trimestre de 2018</a:t>
                      </a:r>
                    </a:p>
                  </a:txBody>
                  <a:tcPr marL="6505" marR="6505" marT="6505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800" b="1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Evolució </a:t>
                      </a:r>
                    </a:p>
                  </a:txBody>
                  <a:tcPr marL="6505" marR="6505" marT="6505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800" b="1" i="0" u="none" strike="noStrike" smtClean="0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2n </a:t>
                      </a:r>
                      <a:r>
                        <a:rPr lang="es-ES_tradnl" sz="800" b="1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trimestre de 2017</a:t>
                      </a:r>
                    </a:p>
                  </a:txBody>
                  <a:tcPr marL="6505" marR="6505" marT="6505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800" b="1" i="0" u="none" strike="noStrike" smtClean="0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2n </a:t>
                      </a:r>
                      <a:r>
                        <a:rPr lang="es-ES_tradnl" sz="800" b="1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trimestre de 2018</a:t>
                      </a:r>
                    </a:p>
                  </a:txBody>
                  <a:tcPr marL="6505" marR="6505" marT="6505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800" b="1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Evolució </a:t>
                      </a:r>
                    </a:p>
                  </a:txBody>
                  <a:tcPr marL="6505" marR="6505" marT="6505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800" b="1" i="0" u="none" strike="noStrike" smtClean="0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3r </a:t>
                      </a:r>
                      <a:r>
                        <a:rPr lang="es-ES_tradnl" sz="800" b="1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trimestre de 2017</a:t>
                      </a:r>
                    </a:p>
                  </a:txBody>
                  <a:tcPr marL="6505" marR="6505" marT="6505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800" b="1" i="0" u="none" strike="noStrike" smtClean="0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3r </a:t>
                      </a:r>
                      <a:r>
                        <a:rPr lang="es-ES_tradnl" sz="800" b="1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trimestre de 2018</a:t>
                      </a:r>
                    </a:p>
                  </a:txBody>
                  <a:tcPr marL="6505" marR="6505" marT="6505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800" b="1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Evolució </a:t>
                      </a:r>
                    </a:p>
                  </a:txBody>
                  <a:tcPr marL="6505" marR="6505" marT="6505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800" b="1" i="0" u="none" strike="noStrike" smtClean="0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1r </a:t>
                      </a:r>
                      <a:r>
                        <a:rPr lang="es-ES_tradnl" sz="800" b="1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a </a:t>
                      </a:r>
                      <a:r>
                        <a:rPr lang="es-ES_tradnl" sz="800" b="1" i="0" u="none" strike="noStrike" smtClean="0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3r </a:t>
                      </a:r>
                      <a:r>
                        <a:rPr lang="es-ES_tradnl" sz="800" b="1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trimestre de 2017</a:t>
                      </a:r>
                    </a:p>
                  </a:txBody>
                  <a:tcPr marL="6505" marR="6505" marT="6505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800" b="1" i="0" u="none" strike="noStrike" smtClean="0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1r </a:t>
                      </a:r>
                      <a:r>
                        <a:rPr lang="es-ES_tradnl" sz="800" b="1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a </a:t>
                      </a:r>
                      <a:r>
                        <a:rPr lang="es-ES_tradnl" sz="800" b="1" i="0" u="none" strike="noStrike" smtClean="0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3r </a:t>
                      </a:r>
                      <a:r>
                        <a:rPr lang="es-ES_tradnl" sz="800" b="1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trimestre de 2018</a:t>
                      </a:r>
                    </a:p>
                  </a:txBody>
                  <a:tcPr marL="6505" marR="6505" marT="6505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800" b="1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Evolució </a:t>
                      </a:r>
                    </a:p>
                  </a:txBody>
                  <a:tcPr marL="6505" marR="6505" marT="6505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39492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_tradnl" sz="900" b="1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BARCELONA</a:t>
                      </a:r>
                    </a:p>
                  </a:txBody>
                  <a:tcPr marL="6505" marR="6505" marT="650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900" b="1" i="0" u="none" strike="noStrike">
                          <a:effectLst/>
                          <a:latin typeface="Verdana"/>
                        </a:rPr>
                        <a:t>4.154</a:t>
                      </a:r>
                    </a:p>
                  </a:txBody>
                  <a:tcPr marL="6505" marR="6505" marT="6505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900" b="1" i="0" u="none" strike="noStrike">
                          <a:effectLst/>
                          <a:latin typeface="Verdana"/>
                        </a:rPr>
                        <a:t>4.121</a:t>
                      </a:r>
                    </a:p>
                  </a:txBody>
                  <a:tcPr marL="6505" marR="6505" marT="6505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800" b="1" i="0" u="none" strike="noStrike">
                          <a:solidFill>
                            <a:srgbClr val="FF0000"/>
                          </a:solidFill>
                          <a:effectLst/>
                          <a:latin typeface="Verdana"/>
                        </a:rPr>
                        <a:t>-0,79%</a:t>
                      </a:r>
                    </a:p>
                  </a:txBody>
                  <a:tcPr marL="6505" marR="6505" marT="6505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900" b="1" i="0" u="none" strike="noStrike">
                          <a:effectLst/>
                          <a:latin typeface="Verdana"/>
                        </a:rPr>
                        <a:t>3.730</a:t>
                      </a:r>
                    </a:p>
                  </a:txBody>
                  <a:tcPr marL="6505" marR="6505" marT="6505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900" b="1" i="0" u="none" strike="noStrike">
                          <a:effectLst/>
                          <a:latin typeface="Verdana"/>
                        </a:rPr>
                        <a:t>3.714</a:t>
                      </a:r>
                    </a:p>
                  </a:txBody>
                  <a:tcPr marL="6505" marR="6505" marT="6505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800" b="1" i="0" u="none" strike="noStrike">
                          <a:solidFill>
                            <a:srgbClr val="FF0000"/>
                          </a:solidFill>
                          <a:effectLst/>
                          <a:latin typeface="Verdana"/>
                        </a:rPr>
                        <a:t>-0,43%</a:t>
                      </a:r>
                    </a:p>
                  </a:txBody>
                  <a:tcPr marL="6505" marR="6505" marT="6505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900" b="1" i="0" u="none" strike="noStrike">
                          <a:effectLst/>
                          <a:latin typeface="Verdana"/>
                        </a:rPr>
                        <a:t>3.517</a:t>
                      </a:r>
                    </a:p>
                  </a:txBody>
                  <a:tcPr marL="6505" marR="6505" marT="6505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900" b="1" i="0" u="none" strike="noStrike">
                          <a:effectLst/>
                          <a:latin typeface="Verdana"/>
                        </a:rPr>
                        <a:t>3.747</a:t>
                      </a:r>
                    </a:p>
                  </a:txBody>
                  <a:tcPr marL="6505" marR="6505" marT="6505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800" b="1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6,54%</a:t>
                      </a:r>
                    </a:p>
                  </a:txBody>
                  <a:tcPr marL="6505" marR="6505" marT="6505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9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11.401</a:t>
                      </a:r>
                    </a:p>
                  </a:txBody>
                  <a:tcPr marL="6505" marR="6505" marT="6505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9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11.582</a:t>
                      </a:r>
                    </a:p>
                  </a:txBody>
                  <a:tcPr marL="6505" marR="6505" marT="6505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800" b="1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1,59%</a:t>
                      </a:r>
                    </a:p>
                  </a:txBody>
                  <a:tcPr marL="6505" marR="6505" marT="6505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492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_tradnl" sz="900" b="1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GIRONA</a:t>
                      </a:r>
                    </a:p>
                  </a:txBody>
                  <a:tcPr marL="6505" marR="6505" marT="650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900" b="1" i="0" u="none" strike="noStrike">
                          <a:effectLst/>
                          <a:latin typeface="Verdana"/>
                        </a:rPr>
                        <a:t>401</a:t>
                      </a:r>
                    </a:p>
                  </a:txBody>
                  <a:tcPr marL="6505" marR="6505" marT="6505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900" b="1" i="0" u="none" strike="noStrike">
                          <a:effectLst/>
                          <a:latin typeface="Verdana"/>
                        </a:rPr>
                        <a:t>314</a:t>
                      </a:r>
                    </a:p>
                  </a:txBody>
                  <a:tcPr marL="6505" marR="6505" marT="6505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800" b="1" i="0" u="none" strike="noStrike">
                          <a:solidFill>
                            <a:srgbClr val="FF0000"/>
                          </a:solidFill>
                          <a:effectLst/>
                          <a:latin typeface="Verdana"/>
                        </a:rPr>
                        <a:t>-21,70%</a:t>
                      </a:r>
                    </a:p>
                  </a:txBody>
                  <a:tcPr marL="6505" marR="6505" marT="6505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900" b="1" i="0" u="none" strike="noStrike">
                          <a:effectLst/>
                          <a:latin typeface="Verdana"/>
                        </a:rPr>
                        <a:t>322</a:t>
                      </a:r>
                    </a:p>
                  </a:txBody>
                  <a:tcPr marL="6505" marR="6505" marT="6505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900" b="1" i="0" u="none" strike="noStrike">
                          <a:effectLst/>
                          <a:latin typeface="Verdana"/>
                        </a:rPr>
                        <a:t>272</a:t>
                      </a:r>
                    </a:p>
                  </a:txBody>
                  <a:tcPr marL="6505" marR="6505" marT="6505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800" b="1" i="0" u="none" strike="noStrike">
                          <a:solidFill>
                            <a:srgbClr val="FF0000"/>
                          </a:solidFill>
                          <a:effectLst/>
                          <a:latin typeface="Verdana"/>
                        </a:rPr>
                        <a:t>-15,53%</a:t>
                      </a:r>
                    </a:p>
                  </a:txBody>
                  <a:tcPr marL="6505" marR="6505" marT="6505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900" b="1" i="0" u="none" strike="noStrike">
                          <a:effectLst/>
                          <a:latin typeface="Verdana"/>
                        </a:rPr>
                        <a:t>294</a:t>
                      </a:r>
                    </a:p>
                  </a:txBody>
                  <a:tcPr marL="6505" marR="6505" marT="6505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900" b="1" i="0" u="none" strike="noStrike">
                          <a:effectLst/>
                          <a:latin typeface="Verdana"/>
                        </a:rPr>
                        <a:t>299</a:t>
                      </a:r>
                    </a:p>
                  </a:txBody>
                  <a:tcPr marL="6505" marR="6505" marT="6505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800" b="1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1,70%</a:t>
                      </a:r>
                    </a:p>
                  </a:txBody>
                  <a:tcPr marL="6505" marR="6505" marT="6505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9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1.017</a:t>
                      </a:r>
                    </a:p>
                  </a:txBody>
                  <a:tcPr marL="6505" marR="6505" marT="6505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9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885</a:t>
                      </a:r>
                    </a:p>
                  </a:txBody>
                  <a:tcPr marL="6505" marR="6505" marT="6505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800" b="1" i="0" u="none" strike="noStrike">
                          <a:solidFill>
                            <a:srgbClr val="FF0000"/>
                          </a:solidFill>
                          <a:effectLst/>
                          <a:latin typeface="Verdana"/>
                        </a:rPr>
                        <a:t>-12,98%</a:t>
                      </a:r>
                    </a:p>
                  </a:txBody>
                  <a:tcPr marL="6505" marR="6505" marT="6505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492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_tradnl" sz="900" b="1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LLEIDA</a:t>
                      </a:r>
                    </a:p>
                  </a:txBody>
                  <a:tcPr marL="6505" marR="6505" marT="650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900" b="1" i="0" u="none" strike="noStrike">
                          <a:effectLst/>
                          <a:latin typeface="Verdana"/>
                        </a:rPr>
                        <a:t>149</a:t>
                      </a:r>
                    </a:p>
                  </a:txBody>
                  <a:tcPr marL="6505" marR="6505" marT="6505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900" b="1" i="0" u="none" strike="noStrike">
                          <a:effectLst/>
                          <a:latin typeface="Verdana"/>
                        </a:rPr>
                        <a:t>148</a:t>
                      </a:r>
                    </a:p>
                  </a:txBody>
                  <a:tcPr marL="6505" marR="6505" marT="6505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800" b="1" i="0" u="none" strike="noStrike">
                          <a:solidFill>
                            <a:srgbClr val="FF0000"/>
                          </a:solidFill>
                          <a:effectLst/>
                          <a:latin typeface="Verdana"/>
                        </a:rPr>
                        <a:t>-0,67%</a:t>
                      </a:r>
                    </a:p>
                  </a:txBody>
                  <a:tcPr marL="6505" marR="6505" marT="6505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900" b="1" i="0" u="none" strike="noStrike">
                          <a:effectLst/>
                          <a:latin typeface="Verdana"/>
                        </a:rPr>
                        <a:t>148</a:t>
                      </a:r>
                    </a:p>
                  </a:txBody>
                  <a:tcPr marL="6505" marR="6505" marT="6505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900" b="1" i="0" u="none" strike="noStrike">
                          <a:effectLst/>
                          <a:latin typeface="Verdana"/>
                        </a:rPr>
                        <a:t>137</a:t>
                      </a:r>
                    </a:p>
                  </a:txBody>
                  <a:tcPr marL="6505" marR="6505" marT="6505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800" b="1" i="0" u="none" strike="noStrike">
                          <a:solidFill>
                            <a:srgbClr val="FF0000"/>
                          </a:solidFill>
                          <a:effectLst/>
                          <a:latin typeface="Verdana"/>
                        </a:rPr>
                        <a:t>-7,43%</a:t>
                      </a:r>
                    </a:p>
                  </a:txBody>
                  <a:tcPr marL="6505" marR="6505" marT="6505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900" b="1" i="0" u="none" strike="noStrike">
                          <a:effectLst/>
                          <a:latin typeface="Verdana"/>
                        </a:rPr>
                        <a:t>142</a:t>
                      </a:r>
                    </a:p>
                  </a:txBody>
                  <a:tcPr marL="6505" marR="6505" marT="6505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900" b="1" i="0" u="none" strike="noStrike">
                          <a:effectLst/>
                          <a:latin typeface="Verdana"/>
                        </a:rPr>
                        <a:t>151</a:t>
                      </a:r>
                    </a:p>
                  </a:txBody>
                  <a:tcPr marL="6505" marR="6505" marT="6505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800" b="1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6,34%</a:t>
                      </a:r>
                    </a:p>
                  </a:txBody>
                  <a:tcPr marL="6505" marR="6505" marT="6505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9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439</a:t>
                      </a:r>
                    </a:p>
                  </a:txBody>
                  <a:tcPr marL="6505" marR="6505" marT="6505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9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436</a:t>
                      </a:r>
                    </a:p>
                  </a:txBody>
                  <a:tcPr marL="6505" marR="6505" marT="6505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800" b="1" i="0" u="none" strike="noStrike">
                          <a:solidFill>
                            <a:srgbClr val="FF0000"/>
                          </a:solidFill>
                          <a:effectLst/>
                          <a:latin typeface="Verdana"/>
                        </a:rPr>
                        <a:t>-0,68%</a:t>
                      </a:r>
                    </a:p>
                  </a:txBody>
                  <a:tcPr marL="6505" marR="6505" marT="6505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492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_tradnl" sz="900" b="1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TARRAGONA</a:t>
                      </a:r>
                    </a:p>
                  </a:txBody>
                  <a:tcPr marL="6505" marR="6505" marT="650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900" b="1" i="0" u="none" strike="noStrike">
                          <a:effectLst/>
                          <a:latin typeface="Verdana"/>
                        </a:rPr>
                        <a:t>342</a:t>
                      </a:r>
                    </a:p>
                  </a:txBody>
                  <a:tcPr marL="6505" marR="6505" marT="6505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900" b="1" i="0" u="none" strike="noStrike">
                          <a:effectLst/>
                          <a:latin typeface="Verdana"/>
                        </a:rPr>
                        <a:t>383</a:t>
                      </a:r>
                    </a:p>
                  </a:txBody>
                  <a:tcPr marL="6505" marR="6505" marT="6505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800" b="1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11,99%</a:t>
                      </a:r>
                    </a:p>
                  </a:txBody>
                  <a:tcPr marL="6505" marR="6505" marT="6505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900" b="1" i="0" u="none" strike="noStrike">
                          <a:effectLst/>
                          <a:latin typeface="Verdana"/>
                        </a:rPr>
                        <a:t>375</a:t>
                      </a:r>
                    </a:p>
                  </a:txBody>
                  <a:tcPr marL="6505" marR="6505" marT="6505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900" b="1" i="0" u="none" strike="noStrike">
                          <a:effectLst/>
                          <a:latin typeface="Verdana"/>
                        </a:rPr>
                        <a:t>373</a:t>
                      </a:r>
                    </a:p>
                  </a:txBody>
                  <a:tcPr marL="6505" marR="6505" marT="6505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800" b="1" i="0" u="none" strike="noStrike">
                          <a:solidFill>
                            <a:srgbClr val="FF0000"/>
                          </a:solidFill>
                          <a:effectLst/>
                          <a:latin typeface="Verdana"/>
                        </a:rPr>
                        <a:t>-0,53%</a:t>
                      </a:r>
                    </a:p>
                  </a:txBody>
                  <a:tcPr marL="6505" marR="6505" marT="6505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900" b="1" i="0" u="none" strike="noStrike">
                          <a:effectLst/>
                          <a:latin typeface="Verdana"/>
                        </a:rPr>
                        <a:t>367</a:t>
                      </a:r>
                    </a:p>
                  </a:txBody>
                  <a:tcPr marL="6505" marR="6505" marT="6505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900" b="1" i="0" u="none" strike="noStrike">
                          <a:effectLst/>
                          <a:latin typeface="Verdana"/>
                        </a:rPr>
                        <a:t>369</a:t>
                      </a:r>
                    </a:p>
                  </a:txBody>
                  <a:tcPr marL="6505" marR="6505" marT="6505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800" b="1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0,54%</a:t>
                      </a:r>
                    </a:p>
                  </a:txBody>
                  <a:tcPr marL="6505" marR="6505" marT="6505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9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1.084</a:t>
                      </a:r>
                    </a:p>
                  </a:txBody>
                  <a:tcPr marL="6505" marR="6505" marT="6505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9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1.125</a:t>
                      </a:r>
                    </a:p>
                  </a:txBody>
                  <a:tcPr marL="6505" marR="6505" marT="6505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800" b="1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3,78%</a:t>
                      </a:r>
                    </a:p>
                  </a:txBody>
                  <a:tcPr marL="6505" marR="6505" marT="6505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492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_tradnl" sz="900" b="1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CATALUNYA</a:t>
                      </a:r>
                    </a:p>
                  </a:txBody>
                  <a:tcPr marL="6505" marR="6505" marT="650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900" b="1" i="0" u="none" strike="noStrike">
                          <a:effectLst/>
                          <a:latin typeface="Verdana"/>
                        </a:rPr>
                        <a:t>5.046</a:t>
                      </a:r>
                    </a:p>
                  </a:txBody>
                  <a:tcPr marL="6505" marR="6505" marT="6505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900" b="1" i="0" u="none" strike="noStrike">
                          <a:effectLst/>
                          <a:latin typeface="Verdana"/>
                        </a:rPr>
                        <a:t>4.966</a:t>
                      </a:r>
                    </a:p>
                  </a:txBody>
                  <a:tcPr marL="6505" marR="6505" marT="6505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800" b="1" i="0" u="none" strike="noStrike">
                          <a:solidFill>
                            <a:srgbClr val="FF0000"/>
                          </a:solidFill>
                          <a:effectLst/>
                          <a:latin typeface="Verdana"/>
                        </a:rPr>
                        <a:t>-1,59%</a:t>
                      </a:r>
                    </a:p>
                  </a:txBody>
                  <a:tcPr marL="6505" marR="6505" marT="6505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900" b="1" i="0" u="none" strike="noStrike">
                          <a:effectLst/>
                          <a:latin typeface="Verdana"/>
                        </a:rPr>
                        <a:t>4.575</a:t>
                      </a:r>
                    </a:p>
                  </a:txBody>
                  <a:tcPr marL="6505" marR="6505" marT="6505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900" b="1" i="0" u="none" strike="noStrike">
                          <a:effectLst/>
                          <a:latin typeface="Verdana"/>
                        </a:rPr>
                        <a:t>4.496</a:t>
                      </a:r>
                    </a:p>
                  </a:txBody>
                  <a:tcPr marL="6505" marR="6505" marT="6505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800" b="1" i="0" u="none" strike="noStrike">
                          <a:solidFill>
                            <a:srgbClr val="FF0000"/>
                          </a:solidFill>
                          <a:effectLst/>
                          <a:latin typeface="Verdana"/>
                        </a:rPr>
                        <a:t>-1,73%</a:t>
                      </a:r>
                    </a:p>
                  </a:txBody>
                  <a:tcPr marL="6505" marR="6505" marT="6505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900" b="1" i="0" u="none" strike="noStrike">
                          <a:effectLst/>
                          <a:latin typeface="Verdana"/>
                        </a:rPr>
                        <a:t>4.320</a:t>
                      </a:r>
                    </a:p>
                  </a:txBody>
                  <a:tcPr marL="6505" marR="6505" marT="6505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900" b="1" i="0" u="none" strike="noStrike">
                          <a:effectLst/>
                          <a:latin typeface="Verdana"/>
                        </a:rPr>
                        <a:t>4.566</a:t>
                      </a:r>
                    </a:p>
                  </a:txBody>
                  <a:tcPr marL="6505" marR="6505" marT="6505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800" b="1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5,69%</a:t>
                      </a:r>
                    </a:p>
                  </a:txBody>
                  <a:tcPr marL="6505" marR="6505" marT="6505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900" b="1" i="0" u="none" strike="noStrike">
                          <a:effectLst/>
                          <a:latin typeface="Verdana"/>
                        </a:rPr>
                        <a:t>13.941</a:t>
                      </a:r>
                    </a:p>
                  </a:txBody>
                  <a:tcPr marL="6505" marR="6505" marT="6505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900" b="1" i="0" u="none" strike="noStrike">
                          <a:effectLst/>
                          <a:latin typeface="Verdana"/>
                        </a:rPr>
                        <a:t>14.028</a:t>
                      </a:r>
                    </a:p>
                  </a:txBody>
                  <a:tcPr marL="6505" marR="6505" marT="6505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800" b="1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0,62%</a:t>
                      </a:r>
                    </a:p>
                  </a:txBody>
                  <a:tcPr marL="6505" marR="6505" marT="6505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3489222184"/>
              </p:ext>
            </p:extLst>
          </p:nvPr>
        </p:nvGraphicFramePr>
        <p:xfrm>
          <a:off x="596847" y="260648"/>
          <a:ext cx="8208912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618169"/>
              </p:ext>
            </p:extLst>
          </p:nvPr>
        </p:nvGraphicFramePr>
        <p:xfrm>
          <a:off x="844863" y="1340768"/>
          <a:ext cx="7920881" cy="1362075"/>
        </p:xfrm>
        <a:graphic>
          <a:graphicData uri="http://schemas.openxmlformats.org/drawingml/2006/table">
            <a:tbl>
              <a:tblPr firstRow="1" firstCol="1" bandRow="1"/>
              <a:tblGrid>
                <a:gridCol w="1127934"/>
                <a:gridCol w="665354"/>
                <a:gridCol w="665354"/>
                <a:gridCol w="665354"/>
                <a:gridCol w="641592"/>
                <a:gridCol w="665354"/>
                <a:gridCol w="605156"/>
                <a:gridCol w="689117"/>
                <a:gridCol w="736641"/>
                <a:gridCol w="723968"/>
                <a:gridCol w="735057"/>
              </a:tblGrid>
              <a:tr h="5048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EXECUCIONS HIPOTECÀRIES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2013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2014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Evolució 2013 - 2014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2015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Evolució 2014 - 2015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2016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Evolució 2015 - 2016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2017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Evolució 2016 - 2017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MITJANA PER ÒRGAN EL 2017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effectLst/>
                          <a:latin typeface="Verdana"/>
                          <a:ea typeface="Times New Roman"/>
                          <a:cs typeface="Arial"/>
                        </a:rPr>
                        <a:t>BARCELONA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effectLst/>
                          <a:latin typeface="Verdana"/>
                          <a:ea typeface="Times New Roman"/>
                          <a:cs typeface="Arial"/>
                        </a:rPr>
                        <a:t>11.847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effectLst/>
                          <a:latin typeface="Verdana"/>
                          <a:ea typeface="Times New Roman"/>
                          <a:cs typeface="Arial"/>
                        </a:rPr>
                        <a:t>11.396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solidFill>
                            <a:srgbClr val="FF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-3,81%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effectLst/>
                          <a:latin typeface="Verdana"/>
                          <a:ea typeface="Times New Roman"/>
                          <a:cs typeface="Arial"/>
                        </a:rPr>
                        <a:t>7.534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solidFill>
                            <a:srgbClr val="FF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-33,89%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effectLst/>
                          <a:latin typeface="Verdana"/>
                          <a:ea typeface="Times New Roman"/>
                          <a:cs typeface="Arial"/>
                        </a:rPr>
                        <a:t>5.520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solidFill>
                            <a:srgbClr val="FF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-26,73%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effectLst/>
                          <a:latin typeface="Verdana"/>
                          <a:ea typeface="Times New Roman"/>
                          <a:cs typeface="Arial"/>
                        </a:rPr>
                        <a:t>2.815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solidFill>
                            <a:srgbClr val="FF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-49,00%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effectLst/>
                          <a:latin typeface="Verdana"/>
                          <a:ea typeface="Times New Roman"/>
                          <a:cs typeface="Arial"/>
                        </a:rPr>
                        <a:t>14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effectLst/>
                          <a:latin typeface="Verdana"/>
                          <a:ea typeface="Times New Roman"/>
                          <a:cs typeface="Arial"/>
                        </a:rPr>
                        <a:t>GIRONA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effectLst/>
                          <a:latin typeface="Verdana"/>
                          <a:ea typeface="Times New Roman"/>
                          <a:cs typeface="Arial"/>
                        </a:rPr>
                        <a:t>2.482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effectLst/>
                          <a:latin typeface="Verdana"/>
                          <a:ea typeface="Times New Roman"/>
                          <a:cs typeface="Arial"/>
                        </a:rPr>
                        <a:t>2.095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solidFill>
                            <a:srgbClr val="FF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-15,59%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effectLst/>
                          <a:latin typeface="Verdana"/>
                          <a:ea typeface="Times New Roman"/>
                          <a:cs typeface="Arial"/>
                        </a:rPr>
                        <a:t>1.652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solidFill>
                            <a:srgbClr val="FF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-21,15%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effectLst/>
                          <a:latin typeface="Verdana"/>
                          <a:ea typeface="Times New Roman"/>
                          <a:cs typeface="Arial"/>
                        </a:rPr>
                        <a:t>1.305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solidFill>
                            <a:srgbClr val="FF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-21,00%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effectLst/>
                          <a:latin typeface="Verdana"/>
                          <a:ea typeface="Times New Roman"/>
                          <a:cs typeface="Arial"/>
                        </a:rPr>
                        <a:t>715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solidFill>
                            <a:srgbClr val="FF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-45,21%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effectLst/>
                          <a:latin typeface="Verdana"/>
                          <a:ea typeface="Times New Roman"/>
                          <a:cs typeface="Arial"/>
                        </a:rPr>
                        <a:t>21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effectLst/>
                          <a:latin typeface="Verdana"/>
                          <a:ea typeface="Times New Roman"/>
                          <a:cs typeface="Arial"/>
                        </a:rPr>
                        <a:t>LLEIDA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effectLst/>
                          <a:latin typeface="Verdana"/>
                          <a:ea typeface="Times New Roman"/>
                          <a:cs typeface="Arial"/>
                        </a:rPr>
                        <a:t>1.249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effectLst/>
                          <a:latin typeface="Verdana"/>
                          <a:ea typeface="Times New Roman"/>
                          <a:cs typeface="Arial"/>
                        </a:rPr>
                        <a:t>1.023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solidFill>
                            <a:srgbClr val="FF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-18,09%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effectLst/>
                          <a:latin typeface="Verdana"/>
                          <a:ea typeface="Times New Roman"/>
                          <a:cs typeface="Arial"/>
                        </a:rPr>
                        <a:t>822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solidFill>
                            <a:srgbClr val="FF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-19,65%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effectLst/>
                          <a:latin typeface="Verdana"/>
                          <a:ea typeface="Times New Roman"/>
                          <a:cs typeface="Arial"/>
                        </a:rPr>
                        <a:t>605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solidFill>
                            <a:srgbClr val="FF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-26,40%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effectLst/>
                          <a:latin typeface="Verdana"/>
                          <a:ea typeface="Times New Roman"/>
                          <a:cs typeface="Arial"/>
                        </a:rPr>
                        <a:t>349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solidFill>
                            <a:srgbClr val="FF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-42,31%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effectLst/>
                          <a:latin typeface="Verdana"/>
                          <a:ea typeface="Times New Roman"/>
                          <a:cs typeface="Arial"/>
                        </a:rPr>
                        <a:t>21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effectLst/>
                          <a:latin typeface="Verdana"/>
                          <a:ea typeface="Times New Roman"/>
                          <a:cs typeface="Arial"/>
                        </a:rPr>
                        <a:t>TARRAGONA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effectLst/>
                          <a:latin typeface="Verdana"/>
                          <a:ea typeface="Times New Roman"/>
                          <a:cs typeface="Arial"/>
                        </a:rPr>
                        <a:t>2.763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effectLst/>
                          <a:latin typeface="Verdana"/>
                          <a:ea typeface="Times New Roman"/>
                          <a:cs typeface="Arial"/>
                        </a:rPr>
                        <a:t>2.521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solidFill>
                            <a:srgbClr val="FF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-8,76%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effectLst/>
                          <a:latin typeface="Verdana"/>
                          <a:ea typeface="Times New Roman"/>
                          <a:cs typeface="Arial"/>
                        </a:rPr>
                        <a:t>2.157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solidFill>
                            <a:srgbClr val="FF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-14,44%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effectLst/>
                          <a:latin typeface="Verdana"/>
                          <a:ea typeface="Times New Roman"/>
                          <a:cs typeface="Arial"/>
                        </a:rPr>
                        <a:t>2.230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solidFill>
                            <a:srgbClr val="00008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3,38%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effectLst/>
                          <a:latin typeface="Verdana"/>
                          <a:ea typeface="Times New Roman"/>
                          <a:cs typeface="Arial"/>
                        </a:rPr>
                        <a:t>756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solidFill>
                            <a:srgbClr val="FF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-66,10%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effectLst/>
                          <a:latin typeface="Verdana"/>
                          <a:ea typeface="Times New Roman"/>
                          <a:cs typeface="Arial"/>
                        </a:rPr>
                        <a:t>22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effectLst/>
                          <a:latin typeface="Verdana"/>
                          <a:ea typeface="Times New Roman"/>
                          <a:cs typeface="Arial"/>
                        </a:rPr>
                        <a:t>CATALUNYA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effectLst/>
                          <a:latin typeface="Verdana"/>
                          <a:ea typeface="Times New Roman"/>
                          <a:cs typeface="Arial"/>
                        </a:rPr>
                        <a:t>18.341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effectLst/>
                          <a:latin typeface="Verdana"/>
                          <a:ea typeface="Times New Roman"/>
                          <a:cs typeface="Arial"/>
                        </a:rPr>
                        <a:t>17.035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solidFill>
                            <a:srgbClr val="FF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-7,12%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effectLst/>
                          <a:latin typeface="Verdana"/>
                          <a:ea typeface="Times New Roman"/>
                          <a:cs typeface="Arial"/>
                        </a:rPr>
                        <a:t>12.165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solidFill>
                            <a:srgbClr val="FF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-28,59%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effectLst/>
                          <a:latin typeface="Verdana"/>
                          <a:ea typeface="Times New Roman"/>
                          <a:cs typeface="Arial"/>
                        </a:rPr>
                        <a:t>9.660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solidFill>
                            <a:srgbClr val="FF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-20,59%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effectLst/>
                          <a:latin typeface="Verdana"/>
                          <a:ea typeface="Times New Roman"/>
                          <a:cs typeface="Arial"/>
                        </a:rPr>
                        <a:t>4.635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solidFill>
                            <a:srgbClr val="FF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-52,02%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effectLst/>
                          <a:latin typeface="Verdana"/>
                          <a:ea typeface="Times New Roman"/>
                          <a:cs typeface="Arial"/>
                        </a:rPr>
                        <a:t>16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996952"/>
            <a:ext cx="7667409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272465925"/>
              </p:ext>
            </p:extLst>
          </p:nvPr>
        </p:nvGraphicFramePr>
        <p:xfrm>
          <a:off x="611560" y="548680"/>
          <a:ext cx="8064896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792393"/>
              </p:ext>
            </p:extLst>
          </p:nvPr>
        </p:nvGraphicFramePr>
        <p:xfrm>
          <a:off x="971600" y="1484776"/>
          <a:ext cx="7704855" cy="4892470"/>
        </p:xfrm>
        <a:graphic>
          <a:graphicData uri="http://schemas.openxmlformats.org/drawingml/2006/table">
            <a:tbl>
              <a:tblPr/>
              <a:tblGrid>
                <a:gridCol w="2215492"/>
                <a:gridCol w="1125517"/>
                <a:gridCol w="1089975"/>
                <a:gridCol w="1074178"/>
                <a:gridCol w="1121567"/>
                <a:gridCol w="1078126"/>
              </a:tblGrid>
              <a:tr h="27579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_tradnl" sz="13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NOMBRE D'ÒRGANS</a:t>
                      </a:r>
                    </a:p>
                  </a:txBody>
                  <a:tcPr marL="7525" marR="7525" marT="7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_tradnl" sz="7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ÒRGANS</a:t>
                      </a:r>
                    </a:p>
                  </a:txBody>
                  <a:tcPr marL="7525" marR="7525" marT="7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21193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_tradnl" sz="12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TIPUS D'ÒRGAN</a:t>
                      </a:r>
                    </a:p>
                  </a:txBody>
                  <a:tcPr marL="7525" marR="7525" marT="7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2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2016</a:t>
                      </a:r>
                    </a:p>
                  </a:txBody>
                  <a:tcPr marL="7525" marR="7525" marT="7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2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2017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2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2018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2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INCREMENT 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21193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_tradnl" sz="1200" b="1" i="0" u="none" strike="noStrike" err="1" smtClean="0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Jutjat</a:t>
                      </a:r>
                      <a:r>
                        <a:rPr lang="es-ES_tradnl" sz="1200" b="1" i="0" u="none" strike="noStrike" smtClean="0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s-ES_tradnl" sz="1200" b="1" i="0" u="none" strike="noStrike" err="1" smtClean="0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degà</a:t>
                      </a:r>
                      <a:r>
                        <a:rPr lang="es-ES_tradnl" sz="1200" b="1" i="0" u="none" strike="noStrike" baseline="0" smtClean="0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s-ES_tradnl" sz="1200" b="1" i="0" u="none" strike="noStrike" baseline="0" err="1" smtClean="0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exclusiu</a:t>
                      </a:r>
                      <a:endParaRPr lang="es-ES_tradnl" sz="1200" b="1" i="0" u="none" strike="noStrike">
                        <a:solidFill>
                          <a:srgbClr val="16365C"/>
                        </a:solidFill>
                        <a:effectLst/>
                        <a:latin typeface="Arial"/>
                      </a:endParaRPr>
                    </a:p>
                  </a:txBody>
                  <a:tcPr marL="7525" marR="7525" marT="7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2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525" marR="7525" marT="7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2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525" marR="7525" marT="7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2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525" marR="7525" marT="7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200" b="1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525" marR="7525" marT="7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193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_tradnl" sz="12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Registres </a:t>
                      </a:r>
                      <a:r>
                        <a:rPr lang="es-ES_tradnl" sz="1200" b="1" i="0" u="none" strike="noStrike" err="1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civils</a:t>
                      </a:r>
                      <a:endParaRPr lang="es-ES_tradnl" sz="1200" b="1" i="0" u="none" strike="noStrike">
                        <a:solidFill>
                          <a:srgbClr val="16365C"/>
                        </a:solidFill>
                        <a:effectLst/>
                        <a:latin typeface="Arial"/>
                      </a:endParaRPr>
                    </a:p>
                  </a:txBody>
                  <a:tcPr marL="7525" marR="7525" marT="7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2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7525" marR="7525" marT="7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2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7525" marR="7525" marT="7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2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7525" marR="7525" marT="7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200" b="1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525" marR="7525" marT="7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193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_tradnl" sz="1200" b="1" i="0" u="none" strike="noStrike" err="1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Jutjats</a:t>
                      </a:r>
                      <a:r>
                        <a:rPr lang="es-ES_tradnl" sz="12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 de 1a </a:t>
                      </a:r>
                      <a:r>
                        <a:rPr lang="es-ES_tradnl" sz="1200" b="1" i="0" u="none" strike="noStrike" err="1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instància</a:t>
                      </a:r>
                      <a:r>
                        <a:rPr lang="es-ES_tradnl" sz="12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   </a:t>
                      </a:r>
                    </a:p>
                  </a:txBody>
                  <a:tcPr marL="7525" marR="7525" marT="7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2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131</a:t>
                      </a:r>
                    </a:p>
                  </a:txBody>
                  <a:tcPr marL="7525" marR="7525" marT="7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2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131</a:t>
                      </a:r>
                    </a:p>
                  </a:txBody>
                  <a:tcPr marL="7525" marR="7525" marT="7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200" b="1" i="0" u="none" strike="noStrike" dirty="0" smtClean="0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138</a:t>
                      </a:r>
                      <a:endParaRPr lang="es-ES_tradnl" sz="1200" b="1" i="0" u="none" strike="noStrike" dirty="0">
                        <a:solidFill>
                          <a:srgbClr val="16365C"/>
                        </a:solidFill>
                        <a:effectLst/>
                        <a:latin typeface="Arial"/>
                      </a:endParaRPr>
                    </a:p>
                  </a:txBody>
                  <a:tcPr marL="7525" marR="7525" marT="7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2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/>
                        </a:rPr>
                        <a:t>     7 (5)</a:t>
                      </a:r>
                      <a:endParaRPr lang="es-ES_tradnl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25" marR="7525" marT="7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193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_tradnl" sz="12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Jutjats mercantils</a:t>
                      </a:r>
                    </a:p>
                  </a:txBody>
                  <a:tcPr marL="7525" marR="7525" marT="7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2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7525" marR="7525" marT="7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2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7525" marR="7525" marT="7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2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7525" marR="7525" marT="7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200" b="1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525" marR="7525" marT="7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193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_tradnl" sz="12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Jutjas de violència contra la dona</a:t>
                      </a:r>
                    </a:p>
                  </a:txBody>
                  <a:tcPr marL="7525" marR="7525" marT="7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2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19</a:t>
                      </a:r>
                    </a:p>
                  </a:txBody>
                  <a:tcPr marL="7525" marR="7525" marT="7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2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19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2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19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200" b="1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193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_tradnl" sz="12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Jutjats de 1a instància i Instrucció                </a:t>
                      </a:r>
                    </a:p>
                  </a:txBody>
                  <a:tcPr marL="7525" marR="7525" marT="7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2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170</a:t>
                      </a:r>
                    </a:p>
                  </a:txBody>
                  <a:tcPr marL="7525" marR="7525" marT="7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2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170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2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171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2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/>
                        </a:rPr>
                        <a:t>     0 (1)</a:t>
                      </a:r>
                      <a:endParaRPr lang="es-ES_tradnl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193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_tradnl" sz="12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Jutjats d'instrucció                             </a:t>
                      </a:r>
                    </a:p>
                  </a:txBody>
                  <a:tcPr marL="7525" marR="7525" marT="7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2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79</a:t>
                      </a:r>
                    </a:p>
                  </a:txBody>
                  <a:tcPr marL="7525" marR="7525" marT="7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2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79</a:t>
                      </a:r>
                    </a:p>
                  </a:txBody>
                  <a:tcPr marL="7525" marR="7525" marT="7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2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79</a:t>
                      </a:r>
                    </a:p>
                  </a:txBody>
                  <a:tcPr marL="7525" marR="7525" marT="7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200" b="1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525" marR="7525" marT="7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193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_tradnl" sz="12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Jutjats penals                               </a:t>
                      </a:r>
                    </a:p>
                  </a:txBody>
                  <a:tcPr marL="7525" marR="7525" marT="7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2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69</a:t>
                      </a:r>
                    </a:p>
                  </a:txBody>
                  <a:tcPr marL="7525" marR="7525" marT="7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2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69</a:t>
                      </a:r>
                    </a:p>
                  </a:txBody>
                  <a:tcPr marL="7525" marR="7525" marT="7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2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69</a:t>
                      </a:r>
                    </a:p>
                  </a:txBody>
                  <a:tcPr marL="7525" marR="7525" marT="7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200" b="1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525" marR="7525" marT="7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193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_tradnl" sz="12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Jutjats de vigilància penitenciària                  </a:t>
                      </a:r>
                    </a:p>
                  </a:txBody>
                  <a:tcPr marL="7525" marR="7525" marT="7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2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7525" marR="7525" marT="7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2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7525" marR="7525" marT="7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2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7525" marR="7525" marT="7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200" b="1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525" marR="7525" marT="7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1934"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2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Jutjats de menors    </a:t>
                      </a:r>
                    </a:p>
                  </a:txBody>
                  <a:tcPr marL="7525" marR="7525" marT="7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2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525" marR="7525" marT="7525" marB="0" anchor="ctr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2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7525" marR="7525" marT="7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2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2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200" b="1" i="0" u="none" strike="noStrike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s-ES_tradnl" sz="1200" b="1" i="0" u="none" strike="noStrike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193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_tradnl" sz="12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Jutjats contenciós-administratius                               </a:t>
                      </a:r>
                    </a:p>
                  </a:txBody>
                  <a:tcPr marL="7525" marR="7525" marT="7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2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23</a:t>
                      </a:r>
                    </a:p>
                  </a:txBody>
                  <a:tcPr marL="7525" marR="7525" marT="7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2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23</a:t>
                      </a:r>
                    </a:p>
                  </a:txBody>
                  <a:tcPr marL="7525" marR="7525" marT="7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2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23</a:t>
                      </a:r>
                    </a:p>
                  </a:txBody>
                  <a:tcPr marL="7525" marR="7525" marT="7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200" b="1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525" marR="7525" marT="7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193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_tradnl" sz="12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Jutjats socials                              </a:t>
                      </a:r>
                    </a:p>
                  </a:txBody>
                  <a:tcPr marL="7525" marR="7525" marT="7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2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55</a:t>
                      </a:r>
                    </a:p>
                  </a:txBody>
                  <a:tcPr marL="7525" marR="7525" marT="7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2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55</a:t>
                      </a:r>
                    </a:p>
                  </a:txBody>
                  <a:tcPr marL="7525" marR="7525" marT="7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2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55</a:t>
                      </a:r>
                    </a:p>
                  </a:txBody>
                  <a:tcPr marL="7525" marR="7525" marT="7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200" b="1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525" marR="7525" marT="7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193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_tradnl" sz="12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A.P. Seccions civils </a:t>
                      </a:r>
                    </a:p>
                  </a:txBody>
                  <a:tcPr marL="7525" marR="7525" marT="7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2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7525" marR="7525" marT="7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2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7525" marR="7525" marT="7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2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7525" marR="7525" marT="7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200" b="1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525" marR="7525" marT="7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193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_tradnl" sz="12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A.P. Seccions penals     </a:t>
                      </a:r>
                    </a:p>
                  </a:txBody>
                  <a:tcPr marL="7525" marR="7525" marT="7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2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7525" marR="7525" marT="7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2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7525" marR="7525" marT="7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2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7525" marR="7525" marT="7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200" b="1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525" marR="7525" marT="7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193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TSJ. Sala civil i penal</a:t>
                      </a:r>
                    </a:p>
                  </a:txBody>
                  <a:tcPr marL="7525" marR="7525" marT="7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2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525" marR="7525" marT="7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2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2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200" b="1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193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smtClean="0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TSJ.</a:t>
                      </a:r>
                      <a:r>
                        <a:rPr lang="pt-BR" sz="1200" b="1" i="0" u="none" strike="noStrike" baseline="0" smtClean="0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 Sala civil i penal (</a:t>
                      </a:r>
                      <a:r>
                        <a:rPr lang="pt-BR" sz="1200" b="1" i="0" u="none" strike="noStrike" baseline="0" err="1" smtClean="0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Secció</a:t>
                      </a:r>
                      <a:r>
                        <a:rPr lang="pt-BR" sz="1200" b="1" i="0" u="none" strike="noStrike" baseline="0" smtClean="0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 d’</a:t>
                      </a:r>
                      <a:r>
                        <a:rPr lang="pt-BR" sz="1200" b="1" i="0" u="none" strike="noStrike" baseline="0" err="1" smtClean="0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apel.lació</a:t>
                      </a:r>
                      <a:r>
                        <a:rPr lang="pt-BR" sz="1200" b="1" i="0" u="none" strike="noStrike" baseline="0" smtClean="0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)</a:t>
                      </a:r>
                      <a:endParaRPr lang="pt-BR" sz="1200" b="1" i="0" u="none" strike="noStrike">
                        <a:solidFill>
                          <a:srgbClr val="16365C"/>
                        </a:solidFill>
                        <a:effectLst/>
                        <a:latin typeface="Arial"/>
                      </a:endParaRPr>
                    </a:p>
                  </a:txBody>
                  <a:tcPr marL="7525" marR="7525" marT="7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200" b="1" i="0" u="none" strike="noStrike" smtClean="0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s-ES_tradnl" sz="1200" b="1" i="0" u="none" strike="noStrike">
                        <a:solidFill>
                          <a:srgbClr val="16365C"/>
                        </a:solidFill>
                        <a:effectLst/>
                        <a:latin typeface="Arial"/>
                      </a:endParaRPr>
                    </a:p>
                  </a:txBody>
                  <a:tcPr marL="7525" marR="7525" marT="7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200" b="1" i="0" u="none" strike="noStrike" smtClean="0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s-ES_tradnl" sz="1200" b="1" i="0" u="none" strike="noStrike">
                        <a:solidFill>
                          <a:srgbClr val="16365C"/>
                        </a:solidFill>
                        <a:effectLst/>
                        <a:latin typeface="Arial"/>
                      </a:endParaRP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200" b="1" i="0" u="none" strike="noStrike" smtClean="0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s-ES_tradnl" sz="1200" b="1" i="0" u="none" strike="noStrike">
                        <a:solidFill>
                          <a:srgbClr val="16365C"/>
                        </a:solidFill>
                        <a:effectLst/>
                        <a:latin typeface="Arial"/>
                      </a:endParaRP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200" b="1" i="0" u="none" strike="noStrike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s-ES_tradnl" sz="1200" b="1" i="0" u="none" strike="noStrike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25" marR="7525" marT="7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193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_tradnl" sz="12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TSJ. Sala contenciosa-administrativa</a:t>
                      </a:r>
                    </a:p>
                  </a:txBody>
                  <a:tcPr marL="7525" marR="7525" marT="7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2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525" marR="7525" marT="7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2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525" marR="7525" marT="7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2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525" marR="7525" marT="7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200" b="1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525" marR="7525" marT="7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193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_tradnl" sz="12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TSJ. Sala Social</a:t>
                      </a:r>
                    </a:p>
                  </a:txBody>
                  <a:tcPr marL="7525" marR="7525" marT="7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2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525" marR="7525" marT="7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2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525" marR="7525" marT="7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2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525" marR="7525" marT="7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200" b="1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525" marR="7525" marT="7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193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_tradnl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TOTALS</a:t>
                      </a:r>
                    </a:p>
                  </a:txBody>
                  <a:tcPr marL="7525" marR="7525" marT="7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608</a:t>
                      </a:r>
                      <a:endParaRPr lang="es-ES_tradn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525" marR="7525" marT="7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r>
                        <a:rPr lang="es-ES_tradn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608</a:t>
                      </a:r>
                      <a:endParaRPr lang="es-ES_tradn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525" marR="7525" marT="7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r>
                        <a:rPr lang="es-ES_tradn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617</a:t>
                      </a:r>
                      <a:endParaRPr lang="es-ES_tradn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525" marR="7525" marT="7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2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/>
                        </a:rPr>
                        <a:t>      9 (6)</a:t>
                      </a:r>
                      <a:endParaRPr lang="es-ES_tradnl" sz="12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525" marR="7525" marT="7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</a:tr>
              <a:tr h="377992">
                <a:tc gridSpan="6">
                  <a:txBody>
                    <a:bodyPr/>
                    <a:lstStyle/>
                    <a:p>
                      <a:pPr algn="l" fontAlgn="b"/>
                      <a:endParaRPr lang="es-ES_tradnl" sz="12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525" marR="7525" marT="7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160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34013474"/>
              </p:ext>
            </p:extLst>
          </p:nvPr>
        </p:nvGraphicFramePr>
        <p:xfrm>
          <a:off x="596847" y="260648"/>
          <a:ext cx="8208912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178024"/>
              </p:ext>
            </p:extLst>
          </p:nvPr>
        </p:nvGraphicFramePr>
        <p:xfrm>
          <a:off x="2123729" y="1716879"/>
          <a:ext cx="4896542" cy="2648224"/>
        </p:xfrm>
        <a:graphic>
          <a:graphicData uri="http://schemas.openxmlformats.org/drawingml/2006/table">
            <a:tbl>
              <a:tblPr/>
              <a:tblGrid>
                <a:gridCol w="1867754"/>
                <a:gridCol w="1009596"/>
                <a:gridCol w="1009596"/>
                <a:gridCol w="1009596"/>
              </a:tblGrid>
              <a:tr h="888329"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PROCEDIMENTS HIPOTECARIS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1r a 3r Trimestre 2017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1r a 3r Trimestre 2018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b="1" i="0" u="none" strike="noStrike" err="1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Evolució</a:t>
                      </a:r>
                      <a:r>
                        <a:rPr lang="es-ES_tradnl" sz="1400" b="1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351979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4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BARCELONA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2.186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2.561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17,15%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979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4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GIRONA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528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641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21,40%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979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4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LLEIDA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255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318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24,71%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979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4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TARRAGONA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613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728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18,76%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979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4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CATALUNYA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3.582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4.248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18,59%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102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980186" y="1206624"/>
            <a:ext cx="77907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mtClean="0"/>
              <a:t>Tramitats pels Jutjats de Primera Instància i Primera Instància i Instrucció </a:t>
            </a:r>
            <a:endParaRPr lang="es-ES_tradnl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4048899940"/>
              </p:ext>
            </p:extLst>
          </p:nvPr>
        </p:nvGraphicFramePr>
        <p:xfrm>
          <a:off x="654390" y="332656"/>
          <a:ext cx="8136904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26" y="1772816"/>
            <a:ext cx="7943521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001224522"/>
              </p:ext>
            </p:extLst>
          </p:nvPr>
        </p:nvGraphicFramePr>
        <p:xfrm>
          <a:off x="654390" y="332656"/>
          <a:ext cx="8166082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8742530"/>
              </p:ext>
            </p:extLst>
          </p:nvPr>
        </p:nvGraphicFramePr>
        <p:xfrm>
          <a:off x="1187623" y="1772816"/>
          <a:ext cx="7560840" cy="3960435"/>
        </p:xfrm>
        <a:graphic>
          <a:graphicData uri="http://schemas.openxmlformats.org/drawingml/2006/table">
            <a:tbl>
              <a:tblPr/>
              <a:tblGrid>
                <a:gridCol w="1590223"/>
                <a:gridCol w="1579477"/>
                <a:gridCol w="859580"/>
                <a:gridCol w="859580"/>
                <a:gridCol w="859580"/>
                <a:gridCol w="859580"/>
                <a:gridCol w="952820"/>
              </a:tblGrid>
              <a:tr h="55957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_tradnl" sz="10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LLANÇAMENTS</a:t>
                      </a:r>
                    </a:p>
                  </a:txBody>
                  <a:tcPr marL="9214" marR="9214" marT="921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1r a 3r Trimestre 2017</a:t>
                      </a:r>
                    </a:p>
                  </a:txBody>
                  <a:tcPr marL="9214" marR="9214" marT="9214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0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TOTALS</a:t>
                      </a:r>
                    </a:p>
                  </a:txBody>
                  <a:tcPr marL="9214" marR="9214" marT="9214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1r a 3r Trimestre 2018</a:t>
                      </a:r>
                    </a:p>
                  </a:txBody>
                  <a:tcPr marL="9214" marR="9214" marT="9214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0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TOTALS</a:t>
                      </a:r>
                    </a:p>
                  </a:txBody>
                  <a:tcPr marL="9214" marR="9214" marT="9214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000" b="1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Evolució </a:t>
                      </a:r>
                    </a:p>
                  </a:txBody>
                  <a:tcPr marL="9214" marR="9214" marT="9214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32274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ES_tradnl" sz="9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BARCELONA</a:t>
                      </a:r>
                    </a:p>
                  </a:txBody>
                  <a:tcPr marL="9214" marR="9214" marT="921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9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Lley Hipotecària</a:t>
                      </a:r>
                    </a:p>
                  </a:txBody>
                  <a:tcPr marL="9214" marR="9214" marT="9214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9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1.527</a:t>
                      </a:r>
                    </a:p>
                  </a:txBody>
                  <a:tcPr marL="9214" marR="9214" marT="9214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S_tradnl" sz="9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6.695</a:t>
                      </a:r>
                    </a:p>
                  </a:txBody>
                  <a:tcPr marL="9214" marR="9214" marT="9214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9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1.539</a:t>
                      </a:r>
                    </a:p>
                  </a:txBody>
                  <a:tcPr marL="9214" marR="9214" marT="9214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S_tradnl" sz="9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6.911</a:t>
                      </a:r>
                    </a:p>
                  </a:txBody>
                  <a:tcPr marL="9214" marR="9214" marT="9214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S_tradnl" sz="9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3,23%</a:t>
                      </a:r>
                    </a:p>
                  </a:txBody>
                  <a:tcPr marL="9214" marR="9214" marT="9214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716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9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Lley d'Arrendaments</a:t>
                      </a:r>
                    </a:p>
                  </a:txBody>
                  <a:tcPr marL="9214" marR="9214" marT="9214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9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4.670</a:t>
                      </a:r>
                    </a:p>
                  </a:txBody>
                  <a:tcPr marL="9214" marR="9214" marT="9214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9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4.615</a:t>
                      </a:r>
                    </a:p>
                  </a:txBody>
                  <a:tcPr marL="9214" marR="9214" marT="9214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221716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9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Altres</a:t>
                      </a:r>
                    </a:p>
                  </a:txBody>
                  <a:tcPr marL="9214" marR="9214" marT="9214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9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498</a:t>
                      </a:r>
                    </a:p>
                  </a:txBody>
                  <a:tcPr marL="9214" marR="9214" marT="9214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9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757</a:t>
                      </a:r>
                    </a:p>
                  </a:txBody>
                  <a:tcPr marL="9214" marR="9214" marT="9214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232274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ES_tradnl" sz="9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GIRONA</a:t>
                      </a:r>
                    </a:p>
                  </a:txBody>
                  <a:tcPr marL="9214" marR="9214" marT="921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9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Lley Hipotecària</a:t>
                      </a:r>
                    </a:p>
                  </a:txBody>
                  <a:tcPr marL="9214" marR="9214" marT="9214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9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626</a:t>
                      </a:r>
                    </a:p>
                  </a:txBody>
                  <a:tcPr marL="9214" marR="9214" marT="9214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S_tradnl" sz="9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1.512</a:t>
                      </a:r>
                    </a:p>
                  </a:txBody>
                  <a:tcPr marL="9214" marR="9214" marT="9214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9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551</a:t>
                      </a:r>
                    </a:p>
                  </a:txBody>
                  <a:tcPr marL="9214" marR="9214" marT="9214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S_tradnl" sz="9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1.561</a:t>
                      </a:r>
                    </a:p>
                  </a:txBody>
                  <a:tcPr marL="9214" marR="9214" marT="9214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S_tradnl" sz="9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3,24%</a:t>
                      </a:r>
                    </a:p>
                  </a:txBody>
                  <a:tcPr marL="9214" marR="9214" marT="9214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716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9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Lley d'Arrendaments</a:t>
                      </a:r>
                    </a:p>
                  </a:txBody>
                  <a:tcPr marL="9214" marR="9214" marT="9214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9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844</a:t>
                      </a:r>
                    </a:p>
                  </a:txBody>
                  <a:tcPr marL="9214" marR="9214" marT="9214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9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918</a:t>
                      </a:r>
                    </a:p>
                  </a:txBody>
                  <a:tcPr marL="9214" marR="9214" marT="9214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221716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9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Altres</a:t>
                      </a:r>
                    </a:p>
                  </a:txBody>
                  <a:tcPr marL="9214" marR="9214" marT="9214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9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42</a:t>
                      </a:r>
                    </a:p>
                  </a:txBody>
                  <a:tcPr marL="9214" marR="9214" marT="9214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9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92</a:t>
                      </a:r>
                    </a:p>
                  </a:txBody>
                  <a:tcPr marL="9214" marR="9214" marT="9214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232274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ES_tradnl" sz="9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LLEIDA</a:t>
                      </a:r>
                    </a:p>
                  </a:txBody>
                  <a:tcPr marL="9214" marR="9214" marT="921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9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Lley Hipotecària</a:t>
                      </a:r>
                    </a:p>
                  </a:txBody>
                  <a:tcPr marL="9214" marR="9214" marT="9214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9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219</a:t>
                      </a:r>
                    </a:p>
                  </a:txBody>
                  <a:tcPr marL="9214" marR="9214" marT="9214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S_tradnl" sz="9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549</a:t>
                      </a:r>
                    </a:p>
                  </a:txBody>
                  <a:tcPr marL="9214" marR="9214" marT="9214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9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218</a:t>
                      </a:r>
                    </a:p>
                  </a:txBody>
                  <a:tcPr marL="9214" marR="9214" marT="9214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S_tradnl" sz="9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656</a:t>
                      </a:r>
                    </a:p>
                  </a:txBody>
                  <a:tcPr marL="9214" marR="9214" marT="9214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S_tradnl" sz="9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19,49%</a:t>
                      </a:r>
                    </a:p>
                  </a:txBody>
                  <a:tcPr marL="9214" marR="9214" marT="9214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716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9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Lley d'Arrendaments</a:t>
                      </a:r>
                    </a:p>
                  </a:txBody>
                  <a:tcPr marL="9214" marR="9214" marT="9214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9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307</a:t>
                      </a:r>
                    </a:p>
                  </a:txBody>
                  <a:tcPr marL="9214" marR="9214" marT="9214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9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416</a:t>
                      </a:r>
                    </a:p>
                  </a:txBody>
                  <a:tcPr marL="9214" marR="9214" marT="9214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221716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9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Altres</a:t>
                      </a:r>
                    </a:p>
                  </a:txBody>
                  <a:tcPr marL="9214" marR="9214" marT="9214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9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23</a:t>
                      </a:r>
                    </a:p>
                  </a:txBody>
                  <a:tcPr marL="9214" marR="9214" marT="9214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9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22</a:t>
                      </a:r>
                    </a:p>
                  </a:txBody>
                  <a:tcPr marL="9214" marR="9214" marT="9214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232274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ES_tradnl" sz="9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TARRAGONA</a:t>
                      </a:r>
                    </a:p>
                  </a:txBody>
                  <a:tcPr marL="9214" marR="9214" marT="921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9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Lley Hipotecària</a:t>
                      </a:r>
                    </a:p>
                  </a:txBody>
                  <a:tcPr marL="9214" marR="9214" marT="9214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9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486</a:t>
                      </a:r>
                    </a:p>
                  </a:txBody>
                  <a:tcPr marL="9214" marR="9214" marT="9214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S_tradnl" sz="9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1.142</a:t>
                      </a:r>
                    </a:p>
                  </a:txBody>
                  <a:tcPr marL="9214" marR="9214" marT="9214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9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566</a:t>
                      </a:r>
                    </a:p>
                  </a:txBody>
                  <a:tcPr marL="9214" marR="9214" marT="9214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S_tradnl" sz="9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1.380</a:t>
                      </a:r>
                    </a:p>
                  </a:txBody>
                  <a:tcPr marL="9214" marR="9214" marT="9214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S_tradnl" sz="900" b="1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20,84%</a:t>
                      </a:r>
                    </a:p>
                  </a:txBody>
                  <a:tcPr marL="9214" marR="9214" marT="9214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716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9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Lley d'Arrendaments</a:t>
                      </a:r>
                    </a:p>
                  </a:txBody>
                  <a:tcPr marL="9214" marR="9214" marT="9214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9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617</a:t>
                      </a:r>
                    </a:p>
                  </a:txBody>
                  <a:tcPr marL="9214" marR="9214" marT="9214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9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744</a:t>
                      </a:r>
                    </a:p>
                  </a:txBody>
                  <a:tcPr marL="9214" marR="9214" marT="9214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221716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9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Altres</a:t>
                      </a:r>
                    </a:p>
                  </a:txBody>
                  <a:tcPr marL="9214" marR="9214" marT="9214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9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39</a:t>
                      </a:r>
                    </a:p>
                  </a:txBody>
                  <a:tcPr marL="9214" marR="9214" marT="9214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9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70</a:t>
                      </a:r>
                    </a:p>
                  </a:txBody>
                  <a:tcPr marL="9214" marR="9214" marT="9214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232274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ES_tradnl" sz="9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CATALUNYA</a:t>
                      </a:r>
                    </a:p>
                  </a:txBody>
                  <a:tcPr marL="9214" marR="9214" marT="9214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9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Lley Hipotecària</a:t>
                      </a:r>
                    </a:p>
                  </a:txBody>
                  <a:tcPr marL="9214" marR="9214" marT="9214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9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2.858</a:t>
                      </a:r>
                    </a:p>
                  </a:txBody>
                  <a:tcPr marL="9214" marR="9214" marT="9214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S_tradnl" sz="9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9.898</a:t>
                      </a:r>
                    </a:p>
                  </a:txBody>
                  <a:tcPr marL="9214" marR="9214" marT="9214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9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2.874</a:t>
                      </a:r>
                    </a:p>
                  </a:txBody>
                  <a:tcPr marL="9214" marR="9214" marT="9214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S_tradnl" sz="9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10.508</a:t>
                      </a:r>
                    </a:p>
                  </a:txBody>
                  <a:tcPr marL="9214" marR="9214" marT="9214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S_tradnl" sz="9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6,16%</a:t>
                      </a:r>
                    </a:p>
                  </a:txBody>
                  <a:tcPr marL="9214" marR="9214" marT="9214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21716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9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Lley d'Arrendaments</a:t>
                      </a:r>
                    </a:p>
                  </a:txBody>
                  <a:tcPr marL="9214" marR="9214" marT="9214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9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6.438</a:t>
                      </a:r>
                    </a:p>
                  </a:txBody>
                  <a:tcPr marL="9214" marR="9214" marT="9214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9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6.693</a:t>
                      </a:r>
                    </a:p>
                  </a:txBody>
                  <a:tcPr marL="9214" marR="9214" marT="9214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244050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9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Altres</a:t>
                      </a:r>
                    </a:p>
                  </a:txBody>
                  <a:tcPr marL="9214" marR="9214" marT="9214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9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602</a:t>
                      </a:r>
                    </a:p>
                  </a:txBody>
                  <a:tcPr marL="9214" marR="9214" marT="9214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900" b="1" i="0" u="none" strike="noStrike">
                          <a:solidFill>
                            <a:srgbClr val="16365C"/>
                          </a:solidFill>
                          <a:effectLst/>
                          <a:latin typeface="Arial"/>
                        </a:rPr>
                        <a:t>941</a:t>
                      </a:r>
                    </a:p>
                  </a:txBody>
                  <a:tcPr marL="9214" marR="9214" marT="9214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42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34110" y="691111"/>
            <a:ext cx="85774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mtClean="0"/>
              <a:t>compliment</a:t>
            </a:r>
            <a:endParaRPr lang="es-ES_tradnl"/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743960"/>
              </p:ext>
            </p:extLst>
          </p:nvPr>
        </p:nvGraphicFramePr>
        <p:xfrm>
          <a:off x="974233" y="2276872"/>
          <a:ext cx="7713109" cy="3938754"/>
        </p:xfrm>
        <a:graphic>
          <a:graphicData uri="http://schemas.openxmlformats.org/drawingml/2006/table">
            <a:tbl>
              <a:tblPr firstRow="1" firstCol="1" bandRow="1"/>
              <a:tblGrid>
                <a:gridCol w="2245496"/>
                <a:gridCol w="1240152"/>
                <a:gridCol w="1290305"/>
                <a:gridCol w="1372371"/>
                <a:gridCol w="1564785"/>
              </a:tblGrid>
              <a:tr h="3973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000" b="1" smtClean="0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LLANÇAMENTS REALITZATS</a:t>
                      </a:r>
                      <a:r>
                        <a:rPr lang="ca-ES" sz="1000" b="1" baseline="0" smtClean="0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 A </a:t>
                      </a:r>
                      <a:r>
                        <a:rPr lang="ca-ES" sz="1000" b="1" smtClean="0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 CATALUNYA PELS SERVEIS</a:t>
                      </a:r>
                      <a:r>
                        <a:rPr lang="ca-ES" sz="1000" b="1" baseline="0" smtClean="0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 COMUNS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28575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0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TOTAL ANUAL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000" b="1" kern="1200" smtClean="0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Amb compliment positiu</a:t>
                      </a:r>
                      <a:endParaRPr lang="es-ES_tradnl" sz="1000" b="1" kern="1200">
                        <a:solidFill>
                          <a:srgbClr val="1F497D"/>
                        </a:solidFill>
                        <a:effectLst/>
                        <a:latin typeface="Verdana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000" b="1" kern="1200" smtClean="0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Retornats al jutjat sense complimentar</a:t>
                      </a:r>
                      <a:endParaRPr lang="es-ES_tradnl" sz="1000" b="1" kern="1200">
                        <a:solidFill>
                          <a:srgbClr val="1F497D"/>
                        </a:solidFill>
                        <a:effectLst/>
                        <a:latin typeface="Verdana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000" b="1" kern="1200" smtClean="0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% de complimentats</a:t>
                      </a:r>
                      <a:endParaRPr lang="es-ES_tradnl" sz="1000" b="1" kern="1200">
                        <a:solidFill>
                          <a:srgbClr val="1F497D"/>
                        </a:solidFill>
                        <a:effectLst/>
                        <a:latin typeface="Verdana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49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000" b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2013 (*)</a:t>
                      </a:r>
                      <a:endParaRPr lang="es-ES_tradnl" sz="1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28575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000" b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9.647</a:t>
                      </a:r>
                      <a:endParaRPr lang="es-ES_tradnl" sz="1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000" b="1" kern="120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5547</a:t>
                      </a:r>
                      <a:endParaRPr lang="es-ES_tradnl" sz="1000" b="1" kern="12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Verdana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000" b="1" kern="120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4874</a:t>
                      </a:r>
                      <a:endParaRPr lang="es-ES_tradnl" sz="1000" b="1" kern="12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Verdana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1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/>
                        </a:rPr>
                        <a:t>57,50%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9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000" b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2014 </a:t>
                      </a:r>
                      <a:endParaRPr lang="es-ES_tradnl" sz="1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28575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000" b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15.806</a:t>
                      </a:r>
                      <a:endParaRPr lang="es-ES_tradnl" sz="1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000" b="1" kern="120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8790</a:t>
                      </a:r>
                    </a:p>
                  </a:txBody>
                  <a:tcPr marL="44450" marR="44450" marT="0" marB="0" anchor="b">
                    <a:lnL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000" b="1" kern="120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5896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1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/>
                        </a:rPr>
                        <a:t>55,61%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9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000" b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2015 </a:t>
                      </a:r>
                      <a:endParaRPr lang="es-ES_tradnl" sz="1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28575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000" b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13.754</a:t>
                      </a:r>
                      <a:endParaRPr lang="es-ES_tradnl" sz="1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_tradnl" sz="1400" b="1" i="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7450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_tradnl" sz="1400" b="1" i="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5953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_tradnl" sz="1400" b="1" i="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54,17%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9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000" b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2016 </a:t>
                      </a:r>
                      <a:endParaRPr lang="es-ES_tradnl" sz="1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28575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000" b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13.100</a:t>
                      </a:r>
                      <a:endParaRPr lang="es-ES_tradnl" sz="1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_tradnl" sz="1400" b="1" i="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6571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_tradnl" sz="1400" b="1" i="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6394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_tradnl" sz="1400" b="1" i="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50,16%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9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000" b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2017 </a:t>
                      </a:r>
                      <a:endParaRPr lang="es-ES_tradnl" sz="1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28575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000" b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13.626</a:t>
                      </a:r>
                      <a:endParaRPr lang="es-ES_tradnl" sz="1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_tradnl" sz="1400" b="1" i="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6335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_tradnl" sz="1400" b="1" i="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6810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_tradnl" sz="1400" b="1" i="0" u="none" strike="noStrike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46,49%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978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400" b="1" i="0" u="none" strike="noStrike" kern="1200" smtClean="0">
                          <a:solidFill>
                            <a:srgbClr val="16365C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1er a 3r TRIMESTRE</a:t>
                      </a:r>
                      <a:r>
                        <a:rPr lang="ca-ES" sz="1400" b="1" i="0" u="none" strike="noStrike" kern="1200" baseline="0" smtClean="0">
                          <a:solidFill>
                            <a:srgbClr val="16365C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ca-ES" sz="1400" b="1" i="0" u="none" strike="noStrike" kern="1200" smtClean="0">
                          <a:solidFill>
                            <a:srgbClr val="16365C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2018</a:t>
                      </a:r>
                      <a:endParaRPr lang="es-ES_tradnl" sz="1400" b="1" i="0" u="none" strike="noStrike" kern="1200">
                        <a:solidFill>
                          <a:srgbClr val="16365C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lnL w="28575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_tradnl" sz="1400" b="1" i="0" u="none" strike="noStrike" kern="1200">
                          <a:solidFill>
                            <a:srgbClr val="16365C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11290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_tradnl" sz="1400" b="1" i="0" u="none" strike="noStrike" kern="1200">
                          <a:solidFill>
                            <a:srgbClr val="16365C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5307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_tradnl" sz="1400" b="1" i="0" u="none" strike="noStrike" kern="1200">
                          <a:solidFill>
                            <a:srgbClr val="16365C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5834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_tradnl" sz="1400" b="1" i="0" u="none" strike="noStrike" kern="1200">
                          <a:solidFill>
                            <a:srgbClr val="16365C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47,01%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535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 i="1">
                          <a:solidFill>
                            <a:schemeClr val="accent1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(*) Fins al 3r trimestre de 2013 només es comptabilitzen les dades dels SCNE de Barcelona capital, Lleida capital i </a:t>
                      </a:r>
                      <a:r>
                        <a:rPr lang="ca-ES" sz="700" b="1" i="1" smtClean="0">
                          <a:solidFill>
                            <a:schemeClr val="accent1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 Sabadell</a:t>
                      </a:r>
                      <a:r>
                        <a:rPr lang="ca-ES" sz="700" b="1" i="1">
                          <a:solidFill>
                            <a:schemeClr val="accent1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.</a:t>
                      </a:r>
                      <a:endParaRPr lang="es-ES_tradnl" sz="1000">
                        <a:solidFill>
                          <a:schemeClr val="accent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es-ES_tradnl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879571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800" b="1">
                          <a:effectLst/>
                          <a:latin typeface="Verdana"/>
                          <a:ea typeface="Times New Roman"/>
                          <a:cs typeface="Arial"/>
                        </a:rPr>
                        <a:t> 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800" b="1">
                          <a:effectLst/>
                          <a:latin typeface="Verdana"/>
                          <a:ea typeface="Times New Roman"/>
                          <a:cs typeface="Arial"/>
                        </a:rPr>
                        <a:t> 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800" b="1">
                          <a:effectLst/>
                          <a:latin typeface="Verdana"/>
                          <a:ea typeface="Times New Roman"/>
                          <a:cs typeface="Arial"/>
                        </a:rPr>
                        <a:t> 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965791982"/>
              </p:ext>
            </p:extLst>
          </p:nvPr>
        </p:nvGraphicFramePr>
        <p:xfrm>
          <a:off x="654390" y="332656"/>
          <a:ext cx="8136904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899592" y="1225743"/>
            <a:ext cx="8364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sz="1200" b="1" smtClean="0"/>
              <a:t>Partits Judicials on hi han serveis comuns: </a:t>
            </a:r>
            <a:r>
              <a:rPr lang="ca-ES" sz="1200" smtClean="0"/>
              <a:t>Amposta</a:t>
            </a:r>
            <a:r>
              <a:rPr lang="ca-ES" sz="1200"/>
              <a:t>, </a:t>
            </a:r>
            <a:r>
              <a:rPr lang="ca-ES" sz="1200" smtClean="0"/>
              <a:t>Balaguer, Barcelona, </a:t>
            </a:r>
            <a:r>
              <a:rPr lang="it-IT" sz="1200"/>
              <a:t>Blanes, Cornellà de Llobregat </a:t>
            </a:r>
            <a:r>
              <a:rPr lang="it-IT" sz="1200" smtClean="0"/>
              <a:t>,</a:t>
            </a:r>
          </a:p>
          <a:p>
            <a:pPr algn="just"/>
            <a:r>
              <a:rPr lang="es-ES_tradnl" sz="1200" smtClean="0"/>
              <a:t>Girona</a:t>
            </a:r>
            <a:r>
              <a:rPr lang="es-ES_tradnl" sz="1200"/>
              <a:t>, </a:t>
            </a:r>
            <a:r>
              <a:rPr lang="es-ES_tradnl" sz="1200" smtClean="0"/>
              <a:t>l’Hospitalet </a:t>
            </a:r>
            <a:r>
              <a:rPr lang="es-ES_tradnl" sz="1200"/>
              <a:t>de Llobregat , Igualada, </a:t>
            </a:r>
            <a:r>
              <a:rPr lang="es-ES_tradnl" sz="1200" smtClean="0"/>
              <a:t>Lleida, </a:t>
            </a:r>
            <a:r>
              <a:rPr lang="es-ES_tradnl" sz="1200" err="1" smtClean="0"/>
              <a:t>Olot</a:t>
            </a:r>
            <a:r>
              <a:rPr lang="es-ES_tradnl" sz="1200"/>
              <a:t>, Prat de Llobregat, </a:t>
            </a:r>
            <a:r>
              <a:rPr lang="es-ES_tradnl" sz="1200" smtClean="0"/>
              <a:t>Sabadell, </a:t>
            </a:r>
            <a:r>
              <a:rPr lang="es-ES_tradnl" sz="1200" err="1" smtClean="0"/>
              <a:t>Sant</a:t>
            </a:r>
            <a:r>
              <a:rPr lang="es-ES_tradnl" sz="1200" smtClean="0"/>
              <a:t> </a:t>
            </a:r>
            <a:r>
              <a:rPr lang="es-ES_tradnl" sz="1200" err="1"/>
              <a:t>Boi</a:t>
            </a:r>
            <a:r>
              <a:rPr lang="es-ES_tradnl" sz="1200"/>
              <a:t> de Llobregat, Santa </a:t>
            </a:r>
            <a:endParaRPr lang="es-ES_tradnl" sz="1200" smtClean="0"/>
          </a:p>
          <a:p>
            <a:pPr algn="just"/>
            <a:r>
              <a:rPr lang="es-ES_tradnl" sz="1200" smtClean="0"/>
              <a:t>Coloma </a:t>
            </a:r>
            <a:r>
              <a:rPr lang="es-ES_tradnl" sz="1200"/>
              <a:t>de </a:t>
            </a:r>
            <a:r>
              <a:rPr lang="es-ES_tradnl" sz="1200" smtClean="0"/>
              <a:t>Gramenet</a:t>
            </a:r>
            <a:r>
              <a:rPr lang="es-ES_tradnl" sz="1200"/>
              <a:t>, </a:t>
            </a:r>
            <a:r>
              <a:rPr lang="es-ES_tradnl" sz="1200" smtClean="0"/>
              <a:t>La </a:t>
            </a:r>
            <a:r>
              <a:rPr lang="es-ES_tradnl" sz="1200" err="1" smtClean="0"/>
              <a:t>Seu</a:t>
            </a:r>
            <a:r>
              <a:rPr lang="es-ES_tradnl" sz="1200" smtClean="0"/>
              <a:t> </a:t>
            </a:r>
            <a:r>
              <a:rPr lang="es-ES_tradnl" sz="1200" err="1" smtClean="0"/>
              <a:t>d'Urgell</a:t>
            </a:r>
            <a:r>
              <a:rPr lang="es-ES_tradnl" sz="1200" smtClean="0"/>
              <a:t>, El Vendrell, </a:t>
            </a:r>
            <a:r>
              <a:rPr lang="es-ES_tradnl" sz="1200" err="1" smtClean="0"/>
              <a:t>Vilafranca</a:t>
            </a:r>
            <a:r>
              <a:rPr lang="es-ES_tradnl" sz="1200" smtClean="0"/>
              <a:t> del </a:t>
            </a:r>
            <a:r>
              <a:rPr lang="es-ES_tradnl" sz="1200" err="1" smtClean="0"/>
              <a:t>Penedès</a:t>
            </a:r>
            <a:r>
              <a:rPr lang="es-ES_tradnl" sz="1200" smtClean="0"/>
              <a:t> i </a:t>
            </a:r>
            <a:r>
              <a:rPr lang="es-ES_tradnl" sz="1200" err="1" smtClean="0"/>
              <a:t>Vilanova</a:t>
            </a:r>
            <a:r>
              <a:rPr lang="es-ES_tradnl" sz="1200" smtClean="0"/>
              <a:t> i la </a:t>
            </a:r>
            <a:r>
              <a:rPr lang="es-ES_tradnl" sz="1200" err="1" smtClean="0"/>
              <a:t>Geltrú</a:t>
            </a:r>
            <a:r>
              <a:rPr lang="es-ES_tradnl" sz="1200" smtClean="0"/>
              <a:t>. </a:t>
            </a:r>
            <a:endParaRPr lang="es-ES_tradnl" sz="1200"/>
          </a:p>
        </p:txBody>
      </p:sp>
    </p:spTree>
    <p:extLst>
      <p:ext uri="{BB962C8B-B14F-4D97-AF65-F5344CB8AC3E}">
        <p14:creationId xmlns:p14="http://schemas.microsoft.com/office/powerpoint/2010/main" val="118477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899593" y="1268760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smtClean="0"/>
              <a:t>Demandes presentades a Catalunya en els jutjats especialitzats per al coneixement de la matèria:</a:t>
            </a:r>
            <a:endParaRPr lang="ca-ES"/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1087952797"/>
              </p:ext>
            </p:extLst>
          </p:nvPr>
        </p:nvGraphicFramePr>
        <p:xfrm>
          <a:off x="611560" y="404664"/>
          <a:ext cx="8136904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068644"/>
              </p:ext>
            </p:extLst>
          </p:nvPr>
        </p:nvGraphicFramePr>
        <p:xfrm>
          <a:off x="664723" y="1979611"/>
          <a:ext cx="8318612" cy="1948074"/>
        </p:xfrm>
        <a:graphic>
          <a:graphicData uri="http://schemas.openxmlformats.org/drawingml/2006/table">
            <a:tbl>
              <a:tblPr firstRow="1" firstCol="1" bandRow="1"/>
              <a:tblGrid>
                <a:gridCol w="2269940"/>
                <a:gridCol w="864096"/>
                <a:gridCol w="792088"/>
                <a:gridCol w="936104"/>
                <a:gridCol w="864096"/>
                <a:gridCol w="936104"/>
                <a:gridCol w="936104"/>
                <a:gridCol w="720080"/>
              </a:tblGrid>
              <a:tr h="3315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000" b="1">
                          <a:solidFill>
                            <a:srgbClr val="17365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ANY 2017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3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000" b="1">
                          <a:solidFill>
                            <a:srgbClr val="17365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JUNY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3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000" b="1">
                          <a:solidFill>
                            <a:srgbClr val="17365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JULIOL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3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000" b="1">
                          <a:solidFill>
                            <a:srgbClr val="17365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SETEMBRE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3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000" b="1">
                          <a:solidFill>
                            <a:srgbClr val="17365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OCTUBRE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3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000" b="1">
                          <a:solidFill>
                            <a:srgbClr val="17365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NOVEMBRE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3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000" b="1">
                          <a:solidFill>
                            <a:srgbClr val="17365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DESEMBRE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3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000" b="1">
                          <a:solidFill>
                            <a:srgbClr val="17365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TOTAL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3E9"/>
                    </a:solidFill>
                  </a:tcPr>
                </a:tc>
              </a:tr>
              <a:tr h="3315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0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Jutjat de 1a Instància núm.</a:t>
                      </a:r>
                      <a:br>
                        <a:rPr lang="ca-ES" sz="10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</a:br>
                      <a:r>
                        <a:rPr lang="ca-ES" sz="10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50 de Barcelona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0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1.216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0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2.962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0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3.204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0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2.888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0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2.452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0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1.546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0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14.268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5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0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Jutjat 1a Instància núm.</a:t>
                      </a:r>
                      <a:br>
                        <a:rPr lang="ca-ES" sz="10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</a:br>
                      <a:r>
                        <a:rPr lang="ca-ES" sz="10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3 Girona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0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114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0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235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0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302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0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289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0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258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0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168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0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1.366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5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0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Jutjat de Instància núm.</a:t>
                      </a:r>
                      <a:br>
                        <a:rPr lang="ca-ES" sz="10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</a:br>
                      <a:r>
                        <a:rPr lang="ca-ES" sz="10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6 Lleida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0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45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0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77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0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108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0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124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0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168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0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125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0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647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5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0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Jutjat 1a Instància núm.</a:t>
                      </a:r>
                      <a:br>
                        <a:rPr lang="ca-ES" sz="10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</a:br>
                      <a:r>
                        <a:rPr lang="ca-ES" sz="10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8 de Tarragona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0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140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0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354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0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437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0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374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0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298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0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194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0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1.797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4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000" b="1">
                          <a:solidFill>
                            <a:srgbClr val="17365D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TOTAL CATALUNYA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3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000" b="1">
                          <a:solidFill>
                            <a:srgbClr val="17365D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1.515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3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000" b="1">
                          <a:solidFill>
                            <a:srgbClr val="17365D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3.628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3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000" b="1">
                          <a:solidFill>
                            <a:srgbClr val="17365D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4.051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3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000" b="1">
                          <a:solidFill>
                            <a:srgbClr val="17365D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3.675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3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000" b="1">
                          <a:solidFill>
                            <a:srgbClr val="17365D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3.176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3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000" b="1">
                          <a:solidFill>
                            <a:srgbClr val="17365D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2.033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3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000" b="1">
                          <a:solidFill>
                            <a:srgbClr val="17365D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18.078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3E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156828"/>
              </p:ext>
            </p:extLst>
          </p:nvPr>
        </p:nvGraphicFramePr>
        <p:xfrm>
          <a:off x="2267744" y="4221088"/>
          <a:ext cx="5616625" cy="2161163"/>
        </p:xfrm>
        <a:graphic>
          <a:graphicData uri="http://schemas.openxmlformats.org/drawingml/2006/table">
            <a:tbl>
              <a:tblPr/>
              <a:tblGrid>
                <a:gridCol w="3384377"/>
                <a:gridCol w="2232248"/>
              </a:tblGrid>
              <a:tr h="28307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000" b="1" kern="1200" dirty="0" smtClean="0">
                          <a:solidFill>
                            <a:srgbClr val="17365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ANY </a:t>
                      </a:r>
                      <a:r>
                        <a:rPr lang="es-ES_tradnl" sz="1000" b="1" kern="1200" dirty="0">
                          <a:solidFill>
                            <a:srgbClr val="17365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2018</a:t>
                      </a:r>
                    </a:p>
                  </a:txBody>
                  <a:tcPr marL="5486" marR="5486" marT="54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3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000" b="1" kern="1200" smtClean="0">
                          <a:solidFill>
                            <a:srgbClr val="17365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DADES  RECOLLIDES  A          23-11-2018</a:t>
                      </a:r>
                      <a:endParaRPr lang="es-ES_tradnl" sz="1000" b="1" kern="1200">
                        <a:solidFill>
                          <a:srgbClr val="17365D"/>
                        </a:solidFill>
                        <a:effectLst/>
                        <a:latin typeface="Verdana"/>
                        <a:ea typeface="Times New Roman"/>
                        <a:cs typeface="Arial"/>
                      </a:endParaRPr>
                    </a:p>
                  </a:txBody>
                  <a:tcPr marL="5486" marR="5486" marT="5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3E9"/>
                    </a:solidFill>
                  </a:tcPr>
                </a:tc>
              </a:tr>
              <a:tr h="3941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0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Jutjat de 1a Instància </a:t>
                      </a:r>
                      <a:r>
                        <a:rPr lang="ca-ES" sz="1000" b="1" smtClean="0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núm. 50 </a:t>
                      </a:r>
                      <a:r>
                        <a:rPr lang="ca-ES" sz="10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de Barcelona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b="1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15.219</a:t>
                      </a:r>
                      <a:endParaRPr lang="es-ES_tradnl" sz="1400" b="1" i="0" u="none" strike="noStrike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5486" marR="5486" marT="5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1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0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Jutjat 1a Instància </a:t>
                      </a:r>
                      <a:r>
                        <a:rPr lang="ca-ES" sz="1000" b="1" smtClean="0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núm. 3 </a:t>
                      </a:r>
                      <a:r>
                        <a:rPr lang="ca-ES" sz="10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Girona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b="1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1.931</a:t>
                      </a:r>
                      <a:endParaRPr lang="es-ES_tradnl" sz="1400" b="1" i="0" u="none" strike="noStrike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5486" marR="5486" marT="5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1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0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Jutjat de Instància </a:t>
                      </a:r>
                      <a:r>
                        <a:rPr lang="ca-ES" sz="1000" b="1" smtClean="0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núm. 6 </a:t>
                      </a:r>
                      <a:r>
                        <a:rPr lang="ca-ES" sz="10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Lleida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925</a:t>
                      </a:r>
                    </a:p>
                  </a:txBody>
                  <a:tcPr marL="5486" marR="5486" marT="5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1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0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Jutjat 1a Instància </a:t>
                      </a:r>
                      <a:r>
                        <a:rPr lang="ca-ES" sz="1000" b="1" smtClean="0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núm. 8 </a:t>
                      </a:r>
                      <a:r>
                        <a:rPr lang="ca-ES" sz="10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de Tarragona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b="1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1.943</a:t>
                      </a:r>
                      <a:endParaRPr lang="es-ES_tradnl" sz="1400" b="1" i="0" u="none" strike="noStrike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5486" marR="5486" marT="5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37"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b="1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/>
                        </a:rPr>
                        <a:t>TOTAL CATALUÑA</a:t>
                      </a:r>
                    </a:p>
                  </a:txBody>
                  <a:tcPr marL="5486" marR="5486" marT="54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/>
                        </a:rPr>
                        <a:t>20.018</a:t>
                      </a:r>
                      <a:endParaRPr lang="es-ES_tradnl" sz="1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5486" marR="5486" marT="5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3E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89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195" y="411188"/>
            <a:ext cx="432047" cy="455230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127" y="1450558"/>
            <a:ext cx="477997" cy="448581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808038" y="1925796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200" b="1" smtClean="0">
                <a:solidFill>
                  <a:prstClr val="black"/>
                </a:solidFill>
                <a:latin typeface="Arial Narrow" panose="020B0606020202030204" pitchFamily="34" charset="0"/>
              </a:rPr>
              <a:t>Presidència</a:t>
            </a:r>
            <a:endParaRPr lang="es-ES_tradnl" sz="1200" b="1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51520" y="927338"/>
            <a:ext cx="26972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400" b="1" smtClean="0">
                <a:solidFill>
                  <a:prstClr val="black"/>
                </a:solidFill>
                <a:latin typeface="Arial Narrow" panose="020B0606020202030204" pitchFamily="34" charset="0"/>
              </a:rPr>
              <a:t>TRIBUNAL SUPERIOR DE JUSTÍCIA</a:t>
            </a:r>
          </a:p>
          <a:p>
            <a:pPr algn="ctr"/>
            <a:r>
              <a:rPr lang="ca-ES" sz="1400" b="1" smtClean="0">
                <a:solidFill>
                  <a:prstClr val="black"/>
                </a:solidFill>
                <a:latin typeface="Arial Narrow" panose="020B0606020202030204" pitchFamily="34" charset="0"/>
              </a:rPr>
              <a:t>DE CATALUNYA</a:t>
            </a:r>
            <a:endParaRPr lang="es-ES_tradnl" sz="1400" b="1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248207" y="2852936"/>
            <a:ext cx="8280920" cy="1793167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 fontAlgn="auto">
              <a:spcAft>
                <a:spcPts val="0"/>
              </a:spcAft>
              <a:buClr>
                <a:srgbClr val="F14124">
                  <a:lumMod val="75000"/>
                </a:srgbClr>
              </a:buClr>
              <a:buNone/>
            </a:pPr>
            <a:r>
              <a:rPr lang="ca-ES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ACTIVITAT JUDICIAL relacionada amb </a:t>
            </a:r>
            <a:r>
              <a:rPr lang="ca-ES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la </a:t>
            </a:r>
          </a:p>
          <a:p>
            <a:pPr marL="182880" indent="0" algn="ctr" fontAlgn="auto">
              <a:spcAft>
                <a:spcPts val="0"/>
              </a:spcAft>
              <a:buClr>
                <a:srgbClr val="F14124">
                  <a:lumMod val="75000"/>
                </a:srgbClr>
              </a:buClr>
              <a:buNone/>
            </a:pPr>
            <a:r>
              <a:rPr lang="ca-ES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VIOLÈNCIA SOBRE LA DONA</a:t>
            </a:r>
            <a:endParaRPr lang="ca-ES" dirty="0">
              <a:gradFill>
                <a:gsLst>
                  <a:gs pos="0">
                    <a:prstClr val="black"/>
                  </a:gs>
                  <a:gs pos="40000">
                    <a:prstClr val="black">
                      <a:lumMod val="75000"/>
                      <a:lumOff val="25000"/>
                    </a:prstClr>
                  </a:gs>
                  <a:gs pos="100000">
                    <a:srgbClr val="212745">
                      <a:alpha val="65000"/>
                    </a:srgb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30244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937602775"/>
              </p:ext>
            </p:extLst>
          </p:nvPr>
        </p:nvGraphicFramePr>
        <p:xfrm>
          <a:off x="911811" y="188640"/>
          <a:ext cx="7560841" cy="648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48" y="1124744"/>
            <a:ext cx="8112464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409680" y="2493704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s-ES_tradnl" sz="11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ORDRES DE PROTECCIÓ (2016-2017)</a:t>
            </a: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3883257"/>
              </p:ext>
            </p:extLst>
          </p:nvPr>
        </p:nvGraphicFramePr>
        <p:xfrm>
          <a:off x="639448" y="2864701"/>
          <a:ext cx="8109016" cy="1512167"/>
        </p:xfrm>
        <a:graphic>
          <a:graphicData uri="http://schemas.openxmlformats.org/drawingml/2006/table">
            <a:tbl>
              <a:tblPr firstRow="1" firstCol="1" bandRow="1"/>
              <a:tblGrid>
                <a:gridCol w="1983532"/>
                <a:gridCol w="940908"/>
                <a:gridCol w="897401"/>
                <a:gridCol w="1190831"/>
                <a:gridCol w="936104"/>
                <a:gridCol w="1080120"/>
                <a:gridCol w="1080120"/>
              </a:tblGrid>
              <a:tr h="21264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900" b="1">
                          <a:solidFill>
                            <a:srgbClr val="1F497D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ORDRES DE PROTECCIÓ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65" marR="43165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900" b="1">
                          <a:solidFill>
                            <a:srgbClr val="1F497D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CATALUNYA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65" marR="43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900" b="1">
                          <a:solidFill>
                            <a:srgbClr val="1F497D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TOTAL ESTATAL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65" marR="43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224461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900" b="1">
                          <a:solidFill>
                            <a:srgbClr val="1F497D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2016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65" marR="431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900" b="1">
                          <a:solidFill>
                            <a:srgbClr val="1F497D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2017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65" marR="431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800" b="1">
                          <a:solidFill>
                            <a:srgbClr val="1F497D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%EVOLUCIÓ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65" marR="43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900" b="1">
                          <a:solidFill>
                            <a:srgbClr val="1F497D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2016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65" marR="431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900" b="1">
                          <a:solidFill>
                            <a:srgbClr val="1F497D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2017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65" marR="431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800" b="1">
                          <a:solidFill>
                            <a:srgbClr val="1F497D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%EVOLUCIÓ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65" marR="43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126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800">
                          <a:solidFill>
                            <a:srgbClr val="00008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INCOADES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65" marR="43165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900">
                          <a:solidFill>
                            <a:srgbClr val="00008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5.406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65" marR="431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900">
                          <a:solidFill>
                            <a:srgbClr val="00008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5.454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65" marR="431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900" b="1">
                          <a:solidFill>
                            <a:srgbClr val="1F497D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0,89%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65" marR="431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900">
                          <a:solidFill>
                            <a:srgbClr val="00008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37.956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65" marR="431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900">
                          <a:solidFill>
                            <a:srgbClr val="00008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38.501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65" marR="431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900" b="1">
                          <a:solidFill>
                            <a:srgbClr val="1F497D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1,44%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65" marR="431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6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800">
                          <a:solidFill>
                            <a:srgbClr val="00008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INADMESES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65" marR="43165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900">
                          <a:solidFill>
                            <a:srgbClr val="00008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180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65" marR="431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900">
                          <a:solidFill>
                            <a:srgbClr val="00008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182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65" marR="431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900" b="1">
                          <a:solidFill>
                            <a:srgbClr val="1F497D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1,11%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65" marR="431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900">
                          <a:solidFill>
                            <a:srgbClr val="00008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1.180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65" marR="431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900">
                          <a:solidFill>
                            <a:srgbClr val="00008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802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65" marR="431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900" b="1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-32,03%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65" marR="431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6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800">
                          <a:solidFill>
                            <a:srgbClr val="00008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ADOPTADES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65" marR="43165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900">
                          <a:solidFill>
                            <a:srgbClr val="00008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2.304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65" marR="431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900">
                          <a:solidFill>
                            <a:srgbClr val="00008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2.611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65" marR="431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900" b="1">
                          <a:solidFill>
                            <a:srgbClr val="1F497D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13,32%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65" marR="431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900">
                          <a:solidFill>
                            <a:srgbClr val="00008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24.367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65" marR="431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900">
                          <a:solidFill>
                            <a:srgbClr val="00008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26.044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65" marR="431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900" b="1">
                          <a:solidFill>
                            <a:srgbClr val="1F497D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6,88%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65" marR="431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6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800">
                          <a:solidFill>
                            <a:srgbClr val="00008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DENEGADES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65" marR="43165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900">
                          <a:solidFill>
                            <a:srgbClr val="00008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2.922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65" marR="431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900">
                          <a:solidFill>
                            <a:srgbClr val="00008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2.661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65" marR="431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900" b="1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-8,93%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65" marR="431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900">
                          <a:solidFill>
                            <a:srgbClr val="00008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12.409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65" marR="431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900">
                          <a:solidFill>
                            <a:srgbClr val="00008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11.645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65" marR="431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900" b="1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-6,16%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65" marR="431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4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800">
                          <a:solidFill>
                            <a:srgbClr val="00008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EN TRÀMIT A FINAL D’ANY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65" marR="43165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900">
                          <a:solidFill>
                            <a:srgbClr val="00008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65" marR="431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900">
                          <a:solidFill>
                            <a:srgbClr val="00008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65" marR="431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900" b="1">
                          <a:solidFill>
                            <a:srgbClr val="244062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0,00%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65" marR="431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900">
                          <a:solidFill>
                            <a:srgbClr val="00008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65" marR="431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900">
                          <a:solidFill>
                            <a:srgbClr val="00008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65" marR="431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900" b="1">
                          <a:solidFill>
                            <a:srgbClr val="244062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1000,00%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65" marR="431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93" y="4485595"/>
            <a:ext cx="4243387" cy="236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279" y="4559934"/>
            <a:ext cx="4593003" cy="2194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615606738"/>
              </p:ext>
            </p:extLst>
          </p:nvPr>
        </p:nvGraphicFramePr>
        <p:xfrm>
          <a:off x="599907" y="620688"/>
          <a:ext cx="8136904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9482328"/>
              </p:ext>
            </p:extLst>
          </p:nvPr>
        </p:nvGraphicFramePr>
        <p:xfrm>
          <a:off x="827584" y="1700808"/>
          <a:ext cx="7848870" cy="1383505"/>
        </p:xfrm>
        <a:graphic>
          <a:graphicData uri="http://schemas.openxmlformats.org/drawingml/2006/table">
            <a:tbl>
              <a:tblPr firstRow="1" firstCol="1" bandRow="1"/>
              <a:tblGrid>
                <a:gridCol w="3162317"/>
                <a:gridCol w="1078456"/>
                <a:gridCol w="1197653"/>
                <a:gridCol w="1205222"/>
                <a:gridCol w="1205222"/>
              </a:tblGrid>
              <a:tr h="27981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PROCEDIMENTS AMB RESULTAT DE MORT</a:t>
                      </a:r>
                      <a:endParaRPr lang="es-ES_tradnl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CATALUNYA</a:t>
                      </a:r>
                      <a:endParaRPr lang="es-ES_tradnl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TOTAL ESTATAL</a:t>
                      </a:r>
                      <a:endParaRPr lang="es-ES_tradnl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279810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2016</a:t>
                      </a:r>
                      <a:endParaRPr lang="es-ES_tradnl" sz="11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2017</a:t>
                      </a:r>
                      <a:endParaRPr lang="es-ES_tradnl" sz="11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2016</a:t>
                      </a:r>
                      <a:endParaRPr lang="es-ES_tradnl" sz="11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2017</a:t>
                      </a:r>
                      <a:endParaRPr lang="es-ES_tradnl" sz="11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42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100">
                          <a:solidFill>
                            <a:srgbClr val="00008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Amb ordre de protecció adoptada</a:t>
                      </a:r>
                      <a:endParaRPr lang="es-ES_tradnl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1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1</a:t>
                      </a:r>
                      <a:endParaRPr lang="es-ES_tradnl" sz="11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1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2</a:t>
                      </a:r>
                      <a:endParaRPr lang="es-ES_tradnl" sz="11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1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6</a:t>
                      </a:r>
                      <a:endParaRPr lang="es-ES_tradnl" sz="11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1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9</a:t>
                      </a:r>
                      <a:endParaRPr lang="es-ES_tradnl" sz="11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8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100">
                          <a:solidFill>
                            <a:srgbClr val="00008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Sense ordre de protecció</a:t>
                      </a:r>
                      <a:endParaRPr lang="es-ES_tradnl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1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8</a:t>
                      </a:r>
                      <a:endParaRPr lang="es-ES_tradnl" sz="11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1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8</a:t>
                      </a:r>
                      <a:endParaRPr lang="es-ES_tradnl" sz="11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1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50</a:t>
                      </a:r>
                      <a:endParaRPr lang="es-ES_tradnl" sz="11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1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48</a:t>
                      </a:r>
                      <a:endParaRPr lang="es-ES_tradnl" sz="11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8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100" b="1">
                          <a:effectLst/>
                          <a:latin typeface="Verdana"/>
                          <a:ea typeface="Times New Roman"/>
                          <a:cs typeface="Arial"/>
                        </a:rPr>
                        <a:t>Total</a:t>
                      </a:r>
                      <a:endParaRPr lang="es-ES_tradnl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9</a:t>
                      </a:r>
                      <a:endParaRPr lang="es-ES_tradnl" sz="11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10</a:t>
                      </a:r>
                      <a:endParaRPr lang="es-ES_tradnl" sz="11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56</a:t>
                      </a:r>
                      <a:endParaRPr lang="es-ES_tradnl" sz="11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57</a:t>
                      </a:r>
                      <a:endParaRPr lang="es-ES_tradnl" sz="110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1633202"/>
              </p:ext>
            </p:extLst>
          </p:nvPr>
        </p:nvGraphicFramePr>
        <p:xfrm>
          <a:off x="827584" y="3933056"/>
          <a:ext cx="7848874" cy="1512170"/>
        </p:xfrm>
        <a:graphic>
          <a:graphicData uri="http://schemas.openxmlformats.org/drawingml/2006/table">
            <a:tbl>
              <a:tblPr/>
              <a:tblGrid>
                <a:gridCol w="2589730"/>
                <a:gridCol w="1314786"/>
                <a:gridCol w="1314786"/>
                <a:gridCol w="1314786"/>
                <a:gridCol w="1314786"/>
              </a:tblGrid>
              <a:tr h="255476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PROCEDIMENTS AMB RESULTAT DE MORT</a:t>
                      </a:r>
                    </a:p>
                  </a:txBody>
                  <a:tcPr marL="8123" marR="8123" marT="8123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S_tradnl" sz="1000" b="1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CATALUNYA</a:t>
                      </a:r>
                    </a:p>
                  </a:txBody>
                  <a:tcPr marL="8123" marR="8123" marT="81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S_tradnl" sz="1000" b="1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TOTAL ESTATAL</a:t>
                      </a:r>
                    </a:p>
                  </a:txBody>
                  <a:tcPr marL="8123" marR="8123" marT="81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493513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000" b="1" i="0" u="none" strike="noStrike" smtClean="0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1r </a:t>
                      </a:r>
                      <a:r>
                        <a:rPr lang="es-ES_tradnl" sz="1000" b="1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a </a:t>
                      </a:r>
                      <a:r>
                        <a:rPr lang="es-ES_tradnl" sz="1000" b="1" i="0" u="none" strike="noStrike" smtClean="0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3r </a:t>
                      </a:r>
                      <a:r>
                        <a:rPr lang="es-ES_tradnl" sz="1000" b="1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trimestre 2017</a:t>
                      </a:r>
                    </a:p>
                  </a:txBody>
                  <a:tcPr marL="8123" marR="8123" marT="81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000" b="1" i="0" u="none" strike="noStrike" smtClean="0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1r </a:t>
                      </a:r>
                      <a:r>
                        <a:rPr lang="es-ES_tradnl" sz="1000" b="1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a </a:t>
                      </a:r>
                      <a:r>
                        <a:rPr lang="es-ES_tradnl" sz="1000" b="1" i="0" u="none" strike="noStrike" smtClean="0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3r </a:t>
                      </a:r>
                      <a:r>
                        <a:rPr lang="es-ES_tradnl" sz="1000" b="1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trimestre 2018</a:t>
                      </a:r>
                    </a:p>
                  </a:txBody>
                  <a:tcPr marL="8123" marR="8123" marT="8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000" b="1" i="0" u="none" strike="noStrike" smtClean="0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1r </a:t>
                      </a:r>
                      <a:r>
                        <a:rPr lang="es-ES_tradnl" sz="1000" b="1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a </a:t>
                      </a:r>
                      <a:r>
                        <a:rPr lang="es-ES_tradnl" sz="1000" b="1" i="0" u="none" strike="noStrike" smtClean="0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3r </a:t>
                      </a:r>
                      <a:r>
                        <a:rPr lang="es-ES_tradnl" sz="1000" b="1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trimestre 2017</a:t>
                      </a:r>
                    </a:p>
                  </a:txBody>
                  <a:tcPr marL="8123" marR="8123" marT="81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000" b="1" i="0" u="none" strike="noStrike" smtClean="0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1r </a:t>
                      </a:r>
                      <a:r>
                        <a:rPr lang="es-ES_tradnl" sz="1000" b="1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a </a:t>
                      </a:r>
                      <a:r>
                        <a:rPr lang="es-ES_tradnl" sz="1000" b="1" i="0" u="none" strike="noStrike" smtClean="0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3r </a:t>
                      </a:r>
                      <a:r>
                        <a:rPr lang="es-ES_tradnl" sz="1000" b="1" i="0" u="none" strike="noStrike">
                          <a:solidFill>
                            <a:srgbClr val="1F497D"/>
                          </a:solidFill>
                          <a:effectLst/>
                          <a:latin typeface="Verdana"/>
                        </a:rPr>
                        <a:t>trimestre 2018</a:t>
                      </a:r>
                    </a:p>
                  </a:txBody>
                  <a:tcPr marL="8123" marR="8123" marT="8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3853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_tradnl" sz="1000" b="0" i="0" u="none" strike="noStrike" err="1">
                          <a:solidFill>
                            <a:srgbClr val="000080"/>
                          </a:solidFill>
                          <a:effectLst/>
                          <a:latin typeface="Verdana"/>
                        </a:rPr>
                        <a:t>Amb</a:t>
                      </a:r>
                      <a:r>
                        <a:rPr lang="es-ES_tradnl" sz="1000" b="0" i="0" u="none" strike="noStrike">
                          <a:solidFill>
                            <a:srgbClr val="000080"/>
                          </a:solidFill>
                          <a:effectLst/>
                          <a:latin typeface="Verdana"/>
                        </a:rPr>
                        <a:t> </a:t>
                      </a:r>
                      <a:r>
                        <a:rPr lang="es-ES_tradnl" sz="1000" b="0" i="0" u="none" strike="noStrike" err="1">
                          <a:solidFill>
                            <a:srgbClr val="000080"/>
                          </a:solidFill>
                          <a:effectLst/>
                          <a:latin typeface="Verdana"/>
                        </a:rPr>
                        <a:t>ordre</a:t>
                      </a:r>
                      <a:r>
                        <a:rPr lang="es-ES_tradnl" sz="1000" b="0" i="0" u="none" strike="noStrike">
                          <a:solidFill>
                            <a:srgbClr val="000080"/>
                          </a:solidFill>
                          <a:effectLst/>
                          <a:latin typeface="Verdana"/>
                        </a:rPr>
                        <a:t> de </a:t>
                      </a:r>
                      <a:r>
                        <a:rPr lang="es-ES_tradnl" sz="1000" b="0" i="0" u="none" strike="noStrike" err="1">
                          <a:solidFill>
                            <a:srgbClr val="000080"/>
                          </a:solidFill>
                          <a:effectLst/>
                          <a:latin typeface="Verdana"/>
                        </a:rPr>
                        <a:t>protecció</a:t>
                      </a:r>
                      <a:r>
                        <a:rPr lang="es-ES_tradnl" sz="1000" b="0" i="0" u="none" strike="noStrike">
                          <a:solidFill>
                            <a:srgbClr val="000080"/>
                          </a:solidFill>
                          <a:effectLst/>
                          <a:latin typeface="Verdana"/>
                        </a:rPr>
                        <a:t> adoptada</a:t>
                      </a:r>
                    </a:p>
                  </a:txBody>
                  <a:tcPr marL="8123" marR="8123" marT="8123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000" b="0" i="0" u="none" strike="noStrike">
                          <a:solidFill>
                            <a:srgbClr val="00008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8123" marR="8123" marT="81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000" b="0" i="0" u="none" strike="noStrike">
                          <a:solidFill>
                            <a:srgbClr val="00008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8123" marR="8123" marT="8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000" b="0" i="0" u="none" strike="noStrike">
                          <a:solidFill>
                            <a:srgbClr val="00008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8123" marR="8123" marT="81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000" b="0" i="0" u="none" strike="noStrike">
                          <a:solidFill>
                            <a:srgbClr val="00008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8123" marR="8123" marT="8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853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_tradnl" sz="1000" b="0" i="0" u="none" strike="noStrike" err="1">
                          <a:solidFill>
                            <a:srgbClr val="000080"/>
                          </a:solidFill>
                          <a:effectLst/>
                          <a:latin typeface="Verdana"/>
                        </a:rPr>
                        <a:t>Sense</a:t>
                      </a:r>
                      <a:r>
                        <a:rPr lang="es-ES_tradnl" sz="1000" b="0" i="0" u="none" strike="noStrike">
                          <a:solidFill>
                            <a:srgbClr val="000080"/>
                          </a:solidFill>
                          <a:effectLst/>
                          <a:latin typeface="Verdana"/>
                        </a:rPr>
                        <a:t> </a:t>
                      </a:r>
                      <a:r>
                        <a:rPr lang="es-ES_tradnl" sz="1000" b="0" i="0" u="none" strike="noStrike" err="1">
                          <a:solidFill>
                            <a:srgbClr val="000080"/>
                          </a:solidFill>
                          <a:effectLst/>
                          <a:latin typeface="Verdana"/>
                        </a:rPr>
                        <a:t>ordre</a:t>
                      </a:r>
                      <a:r>
                        <a:rPr lang="es-ES_tradnl" sz="1000" b="0" i="0" u="none" strike="noStrike">
                          <a:solidFill>
                            <a:srgbClr val="000080"/>
                          </a:solidFill>
                          <a:effectLst/>
                          <a:latin typeface="Verdana"/>
                        </a:rPr>
                        <a:t> de </a:t>
                      </a:r>
                      <a:r>
                        <a:rPr lang="es-ES_tradnl" sz="1000" b="0" i="0" u="none" strike="noStrike" err="1">
                          <a:solidFill>
                            <a:srgbClr val="000080"/>
                          </a:solidFill>
                          <a:effectLst/>
                          <a:latin typeface="Verdana"/>
                        </a:rPr>
                        <a:t>protecció</a:t>
                      </a:r>
                      <a:endParaRPr lang="es-ES_tradnl" sz="1000" b="0" i="0" u="none" strike="noStrike">
                        <a:solidFill>
                          <a:srgbClr val="000080"/>
                        </a:solidFill>
                        <a:effectLst/>
                        <a:latin typeface="Verdana"/>
                      </a:endParaRPr>
                    </a:p>
                  </a:txBody>
                  <a:tcPr marL="8123" marR="8123" marT="8123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000" b="0" i="0" u="none" strike="noStrike">
                          <a:solidFill>
                            <a:srgbClr val="00008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8123" marR="8123" marT="81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000" b="0" i="0" u="none" strike="noStrike">
                          <a:solidFill>
                            <a:srgbClr val="00008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8123" marR="8123" marT="8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000" b="0" i="0" u="none" strike="noStrike">
                          <a:solidFill>
                            <a:srgbClr val="000080"/>
                          </a:solidFill>
                          <a:effectLst/>
                          <a:latin typeface="Verdana"/>
                        </a:rPr>
                        <a:t>38</a:t>
                      </a:r>
                    </a:p>
                  </a:txBody>
                  <a:tcPr marL="8123" marR="8123" marT="81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000" b="0" i="0" u="none" strike="noStrike">
                          <a:solidFill>
                            <a:srgbClr val="000080"/>
                          </a:solidFill>
                          <a:effectLst/>
                          <a:latin typeface="Verdana"/>
                        </a:rPr>
                        <a:t>27</a:t>
                      </a:r>
                    </a:p>
                  </a:txBody>
                  <a:tcPr marL="8123" marR="8123" marT="8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475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_tradnl" sz="9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Total</a:t>
                      </a:r>
                    </a:p>
                  </a:txBody>
                  <a:tcPr marL="8123" marR="8123" marT="8123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8123" marR="8123" marT="81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8123" marR="8123" marT="8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44</a:t>
                      </a:r>
                    </a:p>
                  </a:txBody>
                  <a:tcPr marL="8123" marR="8123" marT="81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31</a:t>
                      </a:r>
                    </a:p>
                  </a:txBody>
                  <a:tcPr marL="8123" marR="8123" marT="81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2514640" y="3366579"/>
            <a:ext cx="4326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b="1" smtClean="0">
                <a:solidFill>
                  <a:schemeClr val="bg2">
                    <a:lumMod val="25000"/>
                  </a:schemeClr>
                </a:solidFill>
              </a:rPr>
              <a:t>Dades del 1r a 3r trimestre: 2017-2018</a:t>
            </a:r>
            <a:endParaRPr lang="es-ES_tradnl" b="1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81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1115616" y="260648"/>
            <a:ext cx="7453698" cy="646331"/>
            <a:chOff x="323165" y="0"/>
            <a:chExt cx="7813738" cy="646331"/>
          </a:xfrm>
        </p:grpSpPr>
        <p:sp>
          <p:nvSpPr>
            <p:cNvPr id="5" name="4 Rectángulo"/>
            <p:cNvSpPr/>
            <p:nvPr/>
          </p:nvSpPr>
          <p:spPr>
            <a:xfrm>
              <a:off x="323165" y="0"/>
              <a:ext cx="7813738" cy="646331"/>
            </a:xfrm>
            <a:prstGeom prst="rect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5 Rectángulo"/>
            <p:cNvSpPr/>
            <p:nvPr/>
          </p:nvSpPr>
          <p:spPr>
            <a:xfrm>
              <a:off x="755213" y="0"/>
              <a:ext cx="7381690" cy="6463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1600" b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25. COMPARATIVA DELS  3 PRIMERS TRIMESTRES                 2017 I 2018</a:t>
              </a:r>
              <a:endParaRPr lang="es-ES_tradnl" sz="1600" b="1" kern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9004583"/>
              </p:ext>
            </p:extLst>
          </p:nvPr>
        </p:nvGraphicFramePr>
        <p:xfrm>
          <a:off x="467543" y="2606679"/>
          <a:ext cx="8101771" cy="1572613"/>
        </p:xfrm>
        <a:graphic>
          <a:graphicData uri="http://schemas.openxmlformats.org/drawingml/2006/table">
            <a:tbl>
              <a:tblPr firstRow="1" firstCol="1" bandRow="1"/>
              <a:tblGrid>
                <a:gridCol w="1641473"/>
                <a:gridCol w="1177508"/>
                <a:gridCol w="1065518"/>
                <a:gridCol w="893894"/>
                <a:gridCol w="1194598"/>
                <a:gridCol w="1119936"/>
                <a:gridCol w="1008844"/>
              </a:tblGrid>
              <a:tr h="197659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ES_tradnl" sz="1000" b="1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ORDRES DE PROTECCIÓ</a:t>
                      </a:r>
                    </a:p>
                  </a:txBody>
                  <a:tcPr marL="8055" marR="8055" marT="805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ES_tradnl" sz="1000" b="1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CATALUNYA</a:t>
                      </a:r>
                    </a:p>
                  </a:txBody>
                  <a:tcPr marL="8055" marR="8055" marT="80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ES_tradnl" sz="1000" b="1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TOTAL ESTATAL</a:t>
                      </a:r>
                    </a:p>
                  </a:txBody>
                  <a:tcPr marL="8055" marR="8055" marT="80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343305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1r a 3r trimestre 2017</a:t>
                      </a:r>
                    </a:p>
                  </a:txBody>
                  <a:tcPr marL="8055" marR="8055" marT="80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1r a 3r trimestre 2018</a:t>
                      </a:r>
                    </a:p>
                  </a:txBody>
                  <a:tcPr marL="8055" marR="8055" marT="80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000" b="1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%EVOLUCIÓ</a:t>
                      </a:r>
                    </a:p>
                  </a:txBody>
                  <a:tcPr marL="8055" marR="8055" marT="80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1r a 3r trimestre 2017</a:t>
                      </a:r>
                    </a:p>
                  </a:txBody>
                  <a:tcPr marL="8055" marR="8055" marT="80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1r a 3r trimestre 2018</a:t>
                      </a:r>
                    </a:p>
                  </a:txBody>
                  <a:tcPr marL="8055" marR="8055" marT="80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000" b="1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%EVOLUCIÓ</a:t>
                      </a:r>
                    </a:p>
                  </a:txBody>
                  <a:tcPr marL="8055" marR="8055" marT="80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87257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_tradnl" sz="1000" b="0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INCOADES</a:t>
                      </a:r>
                    </a:p>
                  </a:txBody>
                  <a:tcPr marL="8055" marR="8055" marT="805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_tradnl" sz="1000" b="0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4.222</a:t>
                      </a:r>
                    </a:p>
                  </a:txBody>
                  <a:tcPr marL="8055" marR="8055" marT="80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_tradnl" sz="1000" b="0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3.987</a:t>
                      </a:r>
                    </a:p>
                  </a:txBody>
                  <a:tcPr marL="8055" marR="8055" marT="80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0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-5,57%</a:t>
                      </a:r>
                    </a:p>
                  </a:txBody>
                  <a:tcPr marL="8055" marR="8055" marT="80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_tradnl" sz="1000" b="0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29.468</a:t>
                      </a:r>
                    </a:p>
                  </a:txBody>
                  <a:tcPr marL="8055" marR="8055" marT="80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_tradnl" sz="1000" b="0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29.267</a:t>
                      </a:r>
                    </a:p>
                  </a:txBody>
                  <a:tcPr marL="8055" marR="8055" marT="80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0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-0,68%</a:t>
                      </a:r>
                    </a:p>
                  </a:txBody>
                  <a:tcPr marL="8055" marR="8055" marT="80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257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_tradnl" sz="1000" b="0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INADMESES</a:t>
                      </a:r>
                    </a:p>
                  </a:txBody>
                  <a:tcPr marL="8055" marR="8055" marT="805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_tradnl" sz="1000" b="0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137</a:t>
                      </a:r>
                    </a:p>
                  </a:txBody>
                  <a:tcPr marL="8055" marR="8055" marT="80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_tradnl" sz="1000" b="0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148</a:t>
                      </a:r>
                    </a:p>
                  </a:txBody>
                  <a:tcPr marL="8055" marR="8055" marT="80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000" b="1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8,03%</a:t>
                      </a:r>
                    </a:p>
                  </a:txBody>
                  <a:tcPr marL="8055" marR="8055" marT="80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_tradnl" sz="1000" b="0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632</a:t>
                      </a:r>
                    </a:p>
                  </a:txBody>
                  <a:tcPr marL="8055" marR="8055" marT="80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_tradnl" sz="1000" b="0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549</a:t>
                      </a:r>
                    </a:p>
                  </a:txBody>
                  <a:tcPr marL="8055" marR="8055" marT="80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0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-13,13%</a:t>
                      </a:r>
                    </a:p>
                  </a:txBody>
                  <a:tcPr marL="8055" marR="8055" marT="80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257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_tradnl" sz="1000" b="0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ADOPTADES</a:t>
                      </a:r>
                    </a:p>
                  </a:txBody>
                  <a:tcPr marL="8055" marR="8055" marT="805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_tradnl" sz="1000" b="0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2.006</a:t>
                      </a:r>
                    </a:p>
                  </a:txBody>
                  <a:tcPr marL="8055" marR="8055" marT="80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_tradnl" sz="1000" b="0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1.989</a:t>
                      </a:r>
                    </a:p>
                  </a:txBody>
                  <a:tcPr marL="8055" marR="8055" marT="80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0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-0,85%</a:t>
                      </a:r>
                    </a:p>
                  </a:txBody>
                  <a:tcPr marL="8055" marR="8055" marT="80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_tradnl" sz="1000" b="0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20.011</a:t>
                      </a:r>
                    </a:p>
                  </a:txBody>
                  <a:tcPr marL="8055" marR="8055" marT="80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_tradnl" sz="1000" b="0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19.934</a:t>
                      </a:r>
                    </a:p>
                  </a:txBody>
                  <a:tcPr marL="8055" marR="8055" marT="80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0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-0,38%</a:t>
                      </a:r>
                    </a:p>
                  </a:txBody>
                  <a:tcPr marL="8055" marR="8055" marT="80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257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_tradnl" sz="1000" b="0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DENEGADES</a:t>
                      </a:r>
                    </a:p>
                  </a:txBody>
                  <a:tcPr marL="8055" marR="8055" marT="805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_tradnl" sz="1000" b="0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2.079</a:t>
                      </a:r>
                    </a:p>
                  </a:txBody>
                  <a:tcPr marL="8055" marR="8055" marT="80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_tradnl" sz="1000" b="0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1.850</a:t>
                      </a:r>
                    </a:p>
                  </a:txBody>
                  <a:tcPr marL="8055" marR="8055" marT="80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0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-11,01%</a:t>
                      </a:r>
                    </a:p>
                  </a:txBody>
                  <a:tcPr marL="8055" marR="8055" marT="80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_tradnl" sz="1000" b="0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8.825</a:t>
                      </a:r>
                    </a:p>
                  </a:txBody>
                  <a:tcPr marL="8055" marR="8055" marT="80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_tradnl" sz="1000" b="0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8.781</a:t>
                      </a:r>
                    </a:p>
                  </a:txBody>
                  <a:tcPr marL="8055" marR="8055" marT="80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0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-0,50%</a:t>
                      </a:r>
                    </a:p>
                  </a:txBody>
                  <a:tcPr marL="8055" marR="8055" marT="80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621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_tradnl" sz="1000" b="0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EN TRÀMIT A FINAL D’ANY</a:t>
                      </a:r>
                    </a:p>
                  </a:txBody>
                  <a:tcPr marL="8055" marR="8055" marT="805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_tradnl" sz="1000" b="0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8055" marR="8055" marT="80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_tradnl" sz="1000" b="0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8055" marR="8055" marT="80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000" b="1" i="0" u="none" strike="noStrike">
                          <a:solidFill>
                            <a:srgbClr val="244062"/>
                          </a:solidFill>
                          <a:effectLst/>
                          <a:latin typeface="Arial"/>
                        </a:rPr>
                        <a:t>0,00%</a:t>
                      </a:r>
                    </a:p>
                  </a:txBody>
                  <a:tcPr marL="8055" marR="8055" marT="80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_tradnl" sz="1000" b="0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8055" marR="8055" marT="80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_tradnl" sz="1000" b="0" i="0" u="none" strike="noStrike">
                          <a:solidFill>
                            <a:srgbClr val="00008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8055" marR="8055" marT="80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000" b="1" i="0" u="none" strike="noStrike">
                          <a:solidFill>
                            <a:srgbClr val="244062"/>
                          </a:solidFill>
                          <a:effectLst/>
                          <a:latin typeface="Arial"/>
                        </a:rPr>
                        <a:t>300,00%</a:t>
                      </a:r>
                    </a:p>
                  </a:txBody>
                  <a:tcPr marL="8055" marR="8055" marT="80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Circular 7"/>
          <p:cNvSpPr/>
          <p:nvPr/>
        </p:nvSpPr>
        <p:spPr>
          <a:xfrm>
            <a:off x="792450" y="260648"/>
            <a:ext cx="646331" cy="646331"/>
          </a:xfrm>
          <a:prstGeom prst="pie">
            <a:avLst>
              <a:gd name="adj1" fmla="val 5400000"/>
              <a:gd name="adj2" fmla="val 16200000"/>
            </a:avLst>
          </a:prstGeom>
          <a:gradFill rotWithShape="0">
            <a:gsLst>
              <a:gs pos="0">
                <a:schemeClr val="bg2">
                  <a:lumMod val="90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shade val="82000"/>
                  <a:satMod val="125000"/>
                  <a:lumMod val="74000"/>
                </a:schemeClr>
              </a:gs>
            </a:gsLst>
          </a:gra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8101770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31839"/>
            <a:ext cx="4088429" cy="2506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164" y="4215950"/>
            <a:ext cx="4121150" cy="248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874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195" y="411188"/>
            <a:ext cx="432047" cy="455230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127" y="1450558"/>
            <a:ext cx="477997" cy="448581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808038" y="1925796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200" b="1" smtClean="0">
                <a:solidFill>
                  <a:prstClr val="black"/>
                </a:solidFill>
                <a:latin typeface="Arial Narrow" panose="020B0606020202030204" pitchFamily="34" charset="0"/>
              </a:rPr>
              <a:t>Presidència</a:t>
            </a:r>
            <a:endParaRPr lang="es-ES_tradnl" sz="1200" b="1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51520" y="927338"/>
            <a:ext cx="26972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400" b="1" smtClean="0">
                <a:solidFill>
                  <a:prstClr val="black"/>
                </a:solidFill>
                <a:latin typeface="Arial Narrow" panose="020B0606020202030204" pitchFamily="34" charset="0"/>
              </a:rPr>
              <a:t>TRIBUNAL SUPERIOR DE JUSTÍCIA</a:t>
            </a:r>
          </a:p>
          <a:p>
            <a:pPr algn="ctr"/>
            <a:r>
              <a:rPr lang="ca-ES" sz="1400" b="1" smtClean="0">
                <a:solidFill>
                  <a:prstClr val="black"/>
                </a:solidFill>
                <a:latin typeface="Arial Narrow" panose="020B0606020202030204" pitchFamily="34" charset="0"/>
              </a:rPr>
              <a:t>DE CATALUNYA</a:t>
            </a:r>
            <a:endParaRPr lang="es-ES_tradnl" sz="1400" b="1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248207" y="3284984"/>
            <a:ext cx="8280920" cy="1361119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 fontAlgn="auto">
              <a:spcAft>
                <a:spcPts val="0"/>
              </a:spcAft>
              <a:buClr>
                <a:srgbClr val="F14124">
                  <a:lumMod val="75000"/>
                </a:srgbClr>
              </a:buClr>
              <a:buNone/>
            </a:pPr>
            <a:r>
              <a:rPr lang="ca-ES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RECURSOS I NECESSITATS</a:t>
            </a:r>
            <a:endParaRPr lang="ca-ES" dirty="0">
              <a:gradFill>
                <a:gsLst>
                  <a:gs pos="0">
                    <a:prstClr val="black"/>
                  </a:gs>
                  <a:gs pos="40000">
                    <a:prstClr val="black">
                      <a:lumMod val="75000"/>
                      <a:lumOff val="25000"/>
                    </a:prstClr>
                  </a:gs>
                  <a:gs pos="100000">
                    <a:srgbClr val="212745">
                      <a:alpha val="65000"/>
                    </a:srgb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01885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481569190"/>
              </p:ext>
            </p:extLst>
          </p:nvPr>
        </p:nvGraphicFramePr>
        <p:xfrm>
          <a:off x="539552" y="260648"/>
          <a:ext cx="8064896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4112020"/>
              </p:ext>
            </p:extLst>
          </p:nvPr>
        </p:nvGraphicFramePr>
        <p:xfrm>
          <a:off x="700087" y="1196752"/>
          <a:ext cx="7904362" cy="2188298"/>
        </p:xfrm>
        <a:graphic>
          <a:graphicData uri="http://schemas.openxmlformats.org/drawingml/2006/table">
            <a:tbl>
              <a:tblPr firstRow="1" firstCol="1" bandRow="1"/>
              <a:tblGrid>
                <a:gridCol w="1399073"/>
                <a:gridCol w="1073413"/>
                <a:gridCol w="1037052"/>
                <a:gridCol w="1263117"/>
                <a:gridCol w="1037052"/>
                <a:gridCol w="1073413"/>
                <a:gridCol w="1021242"/>
              </a:tblGrid>
              <a:tr h="5411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900" b="1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Tahoma"/>
                        </a:rPr>
                        <a:t>PROCEDIMENTS JUDICIALS A CATALUNYA</a:t>
                      </a:r>
                      <a:endParaRPr lang="es-ES_tradnl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900" b="1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Tahoma"/>
                        </a:rPr>
                        <a:t>INGRESSATS</a:t>
                      </a:r>
                      <a:endParaRPr lang="es-ES_tradnl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900" b="1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Tahoma"/>
                        </a:rPr>
                        <a:t>RESOLTS</a:t>
                      </a:r>
                      <a:endParaRPr lang="es-ES_tradnl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900" b="1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Tahoma"/>
                        </a:rPr>
                        <a:t>EN TRÀMIT A FINAL D’ANY</a:t>
                      </a:r>
                      <a:endParaRPr lang="es-ES_tradnl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6110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800" b="1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Tahoma"/>
                        </a:rPr>
                        <a:t>ANYS</a:t>
                      </a:r>
                      <a:endParaRPr lang="es-ES_tradnl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800" b="1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Tahoma"/>
                        </a:rPr>
                        <a:t>NOMBRE DE PROCEDIMENTS</a:t>
                      </a:r>
                      <a:endParaRPr lang="es-ES_tradnl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800" b="1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Tahoma"/>
                        </a:rPr>
                        <a:t>EVOLUCIÓ RESPECTE A L’ANY ANTERIOR</a:t>
                      </a:r>
                      <a:endParaRPr lang="es-ES_tradnl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800" b="1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Tahoma"/>
                        </a:rPr>
                        <a:t>NOMBRE DE PROCEDIMENTS</a:t>
                      </a:r>
                      <a:endParaRPr lang="es-ES_tradnl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800" b="1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Tahoma"/>
                        </a:rPr>
                        <a:t>EVOLUCIÓ RESPECTE A L’ANY ANTERIOR</a:t>
                      </a:r>
                      <a:endParaRPr lang="es-ES_tradnl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800" b="1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Tahoma"/>
                        </a:rPr>
                        <a:t>NOMBRE DE PROCEDIMENTS</a:t>
                      </a:r>
                      <a:endParaRPr lang="es-ES_tradnl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800" b="1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Tahoma"/>
                        </a:rPr>
                        <a:t>EVOLUCIÓ RESPECTE A L’ANY ANTERIOR</a:t>
                      </a:r>
                      <a:endParaRPr lang="es-ES_tradnl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072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900" b="1">
                          <a:solidFill>
                            <a:srgbClr val="333399"/>
                          </a:solidFill>
                          <a:effectLst/>
                          <a:latin typeface="Verdana"/>
                          <a:ea typeface="Times New Roman"/>
                          <a:cs typeface="Tahoma"/>
                        </a:rPr>
                        <a:t>2013</a:t>
                      </a:r>
                      <a:endParaRPr lang="es-ES_tradnl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900" b="1">
                          <a:effectLst/>
                          <a:latin typeface="Verdana"/>
                          <a:ea typeface="Times New Roman"/>
                          <a:cs typeface="Tahoma"/>
                        </a:rPr>
                        <a:t>1.328.030</a:t>
                      </a:r>
                      <a:endParaRPr lang="es-ES_tradnl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900" b="1">
                          <a:solidFill>
                            <a:srgbClr val="FF0000"/>
                          </a:solidFill>
                          <a:effectLst/>
                          <a:latin typeface="Verdana"/>
                          <a:ea typeface="Times New Roman"/>
                          <a:cs typeface="Tahoma"/>
                        </a:rPr>
                        <a:t>-3,31%</a:t>
                      </a:r>
                      <a:endParaRPr lang="es-ES_tradnl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900" b="1">
                          <a:effectLst/>
                          <a:latin typeface="Verdana"/>
                          <a:ea typeface="Times New Roman"/>
                          <a:cs typeface="Tahoma"/>
                        </a:rPr>
                        <a:t>1.365.899</a:t>
                      </a:r>
                      <a:endParaRPr lang="es-ES_tradnl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900" b="1">
                          <a:solidFill>
                            <a:srgbClr val="FF0000"/>
                          </a:solidFill>
                          <a:effectLst/>
                          <a:latin typeface="Verdana"/>
                          <a:ea typeface="Times New Roman"/>
                          <a:cs typeface="Tahoma"/>
                        </a:rPr>
                        <a:t>-2,41%</a:t>
                      </a:r>
                      <a:endParaRPr lang="es-ES_tradnl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900" b="1">
                          <a:effectLst/>
                          <a:latin typeface="Verdana"/>
                          <a:ea typeface="Times New Roman"/>
                          <a:cs typeface="Tahoma"/>
                        </a:rPr>
                        <a:t>384.284</a:t>
                      </a:r>
                      <a:endParaRPr lang="es-ES_tradnl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900" b="1">
                          <a:solidFill>
                            <a:srgbClr val="FF0000"/>
                          </a:solidFill>
                          <a:effectLst/>
                          <a:latin typeface="Verdana"/>
                          <a:ea typeface="Times New Roman"/>
                          <a:cs typeface="Tahoma"/>
                        </a:rPr>
                        <a:t>-6,17%</a:t>
                      </a:r>
                      <a:endParaRPr lang="es-ES_tradnl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72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900" b="1">
                          <a:solidFill>
                            <a:srgbClr val="333399"/>
                          </a:solidFill>
                          <a:effectLst/>
                          <a:latin typeface="Verdana"/>
                          <a:ea typeface="Times New Roman"/>
                          <a:cs typeface="Tahoma"/>
                        </a:rPr>
                        <a:t>2014</a:t>
                      </a:r>
                      <a:endParaRPr lang="es-ES_tradnl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900" b="1">
                          <a:effectLst/>
                          <a:latin typeface="Verdana"/>
                          <a:ea typeface="Times New Roman"/>
                          <a:cs typeface="Tahoma"/>
                        </a:rPr>
                        <a:t>1.319.127</a:t>
                      </a:r>
                      <a:endParaRPr lang="es-ES_tradnl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900" b="1">
                          <a:solidFill>
                            <a:srgbClr val="FF0000"/>
                          </a:solidFill>
                          <a:effectLst/>
                          <a:latin typeface="Verdana"/>
                          <a:ea typeface="Times New Roman"/>
                          <a:cs typeface="Tahoma"/>
                        </a:rPr>
                        <a:t>-0,67%</a:t>
                      </a:r>
                      <a:endParaRPr lang="es-ES_tradnl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900" b="1">
                          <a:effectLst/>
                          <a:latin typeface="Verdana"/>
                          <a:ea typeface="Times New Roman"/>
                          <a:cs typeface="Tahoma"/>
                        </a:rPr>
                        <a:t>1.338.981</a:t>
                      </a:r>
                      <a:endParaRPr lang="es-ES_tradnl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900" b="1">
                          <a:solidFill>
                            <a:srgbClr val="FF0000"/>
                          </a:solidFill>
                          <a:effectLst/>
                          <a:latin typeface="Verdana"/>
                          <a:ea typeface="Times New Roman"/>
                          <a:cs typeface="Tahoma"/>
                        </a:rPr>
                        <a:t>-1,97%</a:t>
                      </a:r>
                      <a:endParaRPr lang="es-ES_tradnl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900" b="1">
                          <a:effectLst/>
                          <a:latin typeface="Verdana"/>
                          <a:ea typeface="Times New Roman"/>
                          <a:cs typeface="Tahoma"/>
                        </a:rPr>
                        <a:t>383.574</a:t>
                      </a:r>
                      <a:endParaRPr lang="es-ES_tradnl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900" b="1">
                          <a:solidFill>
                            <a:srgbClr val="FF0000"/>
                          </a:solidFill>
                          <a:effectLst/>
                          <a:latin typeface="Verdana"/>
                          <a:ea typeface="Times New Roman"/>
                          <a:cs typeface="Tahoma"/>
                        </a:rPr>
                        <a:t>-0,18%</a:t>
                      </a:r>
                      <a:endParaRPr lang="es-ES_tradnl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72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900" b="1">
                          <a:solidFill>
                            <a:srgbClr val="333399"/>
                          </a:solidFill>
                          <a:effectLst/>
                          <a:latin typeface="Verdana"/>
                          <a:ea typeface="Times New Roman"/>
                          <a:cs typeface="Tahoma"/>
                        </a:rPr>
                        <a:t>2015</a:t>
                      </a:r>
                      <a:endParaRPr lang="es-ES_tradnl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900" b="1">
                          <a:effectLst/>
                          <a:latin typeface="Verdana"/>
                          <a:ea typeface="Times New Roman"/>
                          <a:cs typeface="Tahoma"/>
                        </a:rPr>
                        <a:t>1.251.131</a:t>
                      </a:r>
                      <a:endParaRPr lang="es-ES_tradnl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900" b="1">
                          <a:solidFill>
                            <a:srgbClr val="FF0000"/>
                          </a:solidFill>
                          <a:effectLst/>
                          <a:latin typeface="Verdana"/>
                          <a:ea typeface="Times New Roman"/>
                          <a:cs typeface="Tahoma"/>
                        </a:rPr>
                        <a:t>-5,15%</a:t>
                      </a:r>
                      <a:endParaRPr lang="es-ES_tradnl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900" b="1">
                          <a:effectLst/>
                          <a:latin typeface="Verdana"/>
                          <a:ea typeface="Times New Roman"/>
                          <a:cs typeface="Tahoma"/>
                        </a:rPr>
                        <a:t>1.308.758</a:t>
                      </a:r>
                      <a:endParaRPr lang="es-ES_tradnl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900" b="1">
                          <a:solidFill>
                            <a:srgbClr val="FF0000"/>
                          </a:solidFill>
                          <a:effectLst/>
                          <a:latin typeface="Verdana"/>
                          <a:ea typeface="Times New Roman"/>
                          <a:cs typeface="Tahoma"/>
                        </a:rPr>
                        <a:t>-2,26%</a:t>
                      </a:r>
                      <a:endParaRPr lang="es-ES_tradnl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900" b="1">
                          <a:effectLst/>
                          <a:latin typeface="Verdana"/>
                          <a:ea typeface="Times New Roman"/>
                          <a:cs typeface="Tahoma"/>
                        </a:rPr>
                        <a:t>354.284</a:t>
                      </a:r>
                      <a:endParaRPr lang="es-ES_tradnl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900" b="1">
                          <a:solidFill>
                            <a:srgbClr val="FF0000"/>
                          </a:solidFill>
                          <a:effectLst/>
                          <a:latin typeface="Verdana"/>
                          <a:ea typeface="Times New Roman"/>
                          <a:cs typeface="Tahoma"/>
                        </a:rPr>
                        <a:t>-7,64%</a:t>
                      </a:r>
                      <a:endParaRPr lang="es-ES_tradnl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72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900" b="1">
                          <a:solidFill>
                            <a:srgbClr val="333399"/>
                          </a:solidFill>
                          <a:effectLst/>
                          <a:latin typeface="Verdana"/>
                          <a:ea typeface="Times New Roman"/>
                          <a:cs typeface="Tahoma"/>
                        </a:rPr>
                        <a:t>2016</a:t>
                      </a:r>
                      <a:endParaRPr lang="es-ES_tradnl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900" b="1">
                          <a:effectLst/>
                          <a:latin typeface="Verdana"/>
                          <a:ea typeface="Times New Roman"/>
                          <a:cs typeface="Tahoma"/>
                        </a:rPr>
                        <a:t>849.728</a:t>
                      </a:r>
                      <a:endParaRPr lang="es-ES_tradnl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900" b="1">
                          <a:solidFill>
                            <a:srgbClr val="FF0000"/>
                          </a:solidFill>
                          <a:effectLst/>
                          <a:latin typeface="Verdana"/>
                          <a:ea typeface="Times New Roman"/>
                          <a:cs typeface="Tahoma"/>
                        </a:rPr>
                        <a:t>-32,08%</a:t>
                      </a:r>
                      <a:endParaRPr lang="es-ES_tradnl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900" b="1">
                          <a:effectLst/>
                          <a:latin typeface="Verdana"/>
                          <a:ea typeface="Times New Roman"/>
                          <a:cs typeface="Tahoma"/>
                        </a:rPr>
                        <a:t>873.390</a:t>
                      </a:r>
                      <a:endParaRPr lang="es-ES_tradnl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900" b="1">
                          <a:solidFill>
                            <a:srgbClr val="FF0000"/>
                          </a:solidFill>
                          <a:effectLst/>
                          <a:latin typeface="Verdana"/>
                          <a:ea typeface="Times New Roman"/>
                          <a:cs typeface="Tahoma"/>
                        </a:rPr>
                        <a:t>-33,27%</a:t>
                      </a:r>
                      <a:endParaRPr lang="es-ES_tradnl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900" b="1">
                          <a:effectLst/>
                          <a:latin typeface="Verdana"/>
                          <a:ea typeface="Times New Roman"/>
                          <a:cs typeface="Tahoma"/>
                        </a:rPr>
                        <a:t>350.147</a:t>
                      </a:r>
                      <a:endParaRPr lang="es-ES_tradnl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900" b="1">
                          <a:solidFill>
                            <a:srgbClr val="FF0000"/>
                          </a:solidFill>
                          <a:effectLst/>
                          <a:latin typeface="Verdana"/>
                          <a:ea typeface="Times New Roman"/>
                          <a:cs typeface="Tahoma"/>
                        </a:rPr>
                        <a:t>-1,17%</a:t>
                      </a:r>
                      <a:endParaRPr lang="es-ES_tradnl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72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900" b="1">
                          <a:solidFill>
                            <a:srgbClr val="333399"/>
                          </a:solidFill>
                          <a:effectLst/>
                          <a:latin typeface="Verdana"/>
                          <a:ea typeface="Times New Roman"/>
                          <a:cs typeface="Tahoma"/>
                        </a:rPr>
                        <a:t>2017</a:t>
                      </a:r>
                      <a:endParaRPr lang="es-ES_tradnl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900" b="1">
                          <a:effectLst/>
                          <a:latin typeface="Verdana"/>
                          <a:ea typeface="Times New Roman"/>
                          <a:cs typeface="Tahoma"/>
                        </a:rPr>
                        <a:t>898.467</a:t>
                      </a:r>
                      <a:endParaRPr lang="es-ES_tradnl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9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Tahoma"/>
                        </a:rPr>
                        <a:t>5,74%</a:t>
                      </a:r>
                      <a:endParaRPr lang="es-ES_tradnl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900" b="1">
                          <a:effectLst/>
                          <a:latin typeface="Verdana"/>
                          <a:ea typeface="Times New Roman"/>
                          <a:cs typeface="Tahoma"/>
                        </a:rPr>
                        <a:t>873.258</a:t>
                      </a:r>
                      <a:endParaRPr lang="es-ES_tradnl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900" b="1">
                          <a:solidFill>
                            <a:srgbClr val="FF0000"/>
                          </a:solidFill>
                          <a:effectLst/>
                          <a:latin typeface="Verdana"/>
                          <a:ea typeface="Times New Roman"/>
                          <a:cs typeface="Tahoma"/>
                        </a:rPr>
                        <a:t>-0,02%</a:t>
                      </a:r>
                      <a:endParaRPr lang="es-ES_tradnl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900" b="1">
                          <a:effectLst/>
                          <a:latin typeface="Verdana"/>
                          <a:ea typeface="Times New Roman"/>
                          <a:cs typeface="Tahoma"/>
                        </a:rPr>
                        <a:t>384.118</a:t>
                      </a:r>
                      <a:endParaRPr lang="es-ES_tradnl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9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Tahoma"/>
                        </a:rPr>
                        <a:t>9,70%</a:t>
                      </a:r>
                      <a:endParaRPr lang="es-ES_tradnl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03036"/>
            <a:ext cx="7920880" cy="306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57356810"/>
              </p:ext>
            </p:extLst>
          </p:nvPr>
        </p:nvGraphicFramePr>
        <p:xfrm>
          <a:off x="611560" y="404664"/>
          <a:ext cx="8136904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Rectángulo"/>
          <p:cNvSpPr/>
          <p:nvPr/>
        </p:nvSpPr>
        <p:spPr>
          <a:xfrm>
            <a:off x="971600" y="1228110"/>
            <a:ext cx="77768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1200" smtClean="0"/>
              <a:t>Dades publicades pel Departament de Justícia (19/4/2018):</a:t>
            </a:r>
            <a:endParaRPr lang="ca-ES" sz="1200"/>
          </a:p>
        </p:txBody>
      </p:sp>
      <p:sp>
        <p:nvSpPr>
          <p:cNvPr id="6" name="5 Rectángulo"/>
          <p:cNvSpPr/>
          <p:nvPr/>
        </p:nvSpPr>
        <p:spPr>
          <a:xfrm>
            <a:off x="970112" y="1555073"/>
            <a:ext cx="77768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1200" smtClean="0"/>
              <a:t>A) Formació de llengua catalana i llenguatge jurídic català per al personal de l’Administració de justícia</a:t>
            </a:r>
            <a:endParaRPr lang="ca-ES" sz="1200"/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48868"/>
              </p:ext>
            </p:extLst>
          </p:nvPr>
        </p:nvGraphicFramePr>
        <p:xfrm>
          <a:off x="987759" y="1916832"/>
          <a:ext cx="7759220" cy="1739900"/>
        </p:xfrm>
        <a:graphic>
          <a:graphicData uri="http://schemas.openxmlformats.org/drawingml/2006/table">
            <a:tbl>
              <a:tblPr firstRow="1" firstCol="1" bandRow="1"/>
              <a:tblGrid>
                <a:gridCol w="2034228"/>
                <a:gridCol w="956858"/>
                <a:gridCol w="956858"/>
                <a:gridCol w="956858"/>
                <a:gridCol w="956858"/>
                <a:gridCol w="956858"/>
                <a:gridCol w="940702"/>
              </a:tblGrid>
              <a:tr h="2571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000">
                          <a:solidFill>
                            <a:srgbClr val="10253F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Demarcacions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000">
                          <a:solidFill>
                            <a:srgbClr val="10253F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A1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000">
                          <a:solidFill>
                            <a:srgbClr val="10253F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A2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000">
                          <a:solidFill>
                            <a:srgbClr val="10253F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B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000">
                          <a:solidFill>
                            <a:srgbClr val="10253F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C1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000">
                          <a:solidFill>
                            <a:srgbClr val="10253F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J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000">
                          <a:solidFill>
                            <a:srgbClr val="10253F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TOTAL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451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000">
                          <a:solidFill>
                            <a:srgbClr val="10253F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BCN </a:t>
                      </a:r>
                      <a:r>
                        <a:rPr lang="ca-ES" sz="1000" smtClean="0">
                          <a:solidFill>
                            <a:srgbClr val="10253F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Ciutat i BCN comarques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000">
                          <a:solidFill>
                            <a:srgbClr val="0F243E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3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000">
                          <a:solidFill>
                            <a:srgbClr val="0F243E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35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000">
                          <a:solidFill>
                            <a:srgbClr val="0F243E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61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000">
                          <a:solidFill>
                            <a:srgbClr val="0F243E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140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000">
                          <a:solidFill>
                            <a:srgbClr val="0F243E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852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000" b="1">
                          <a:solidFill>
                            <a:srgbClr val="0F243E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1.091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1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000" smtClean="0">
                          <a:solidFill>
                            <a:srgbClr val="10253F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Girona</a:t>
                      </a:r>
                      <a:endParaRPr lang="ca-ES" sz="1000">
                        <a:solidFill>
                          <a:srgbClr val="10253F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000">
                          <a:solidFill>
                            <a:srgbClr val="0F243E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000">
                          <a:solidFill>
                            <a:srgbClr val="0F243E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7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000">
                          <a:solidFill>
                            <a:srgbClr val="0F243E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10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000">
                          <a:solidFill>
                            <a:srgbClr val="0F243E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45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000">
                          <a:solidFill>
                            <a:srgbClr val="0F243E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155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000" b="1">
                          <a:solidFill>
                            <a:srgbClr val="0F243E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217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1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000">
                          <a:solidFill>
                            <a:srgbClr val="10253F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Lleida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000">
                          <a:solidFill>
                            <a:srgbClr val="0F243E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000">
                          <a:solidFill>
                            <a:srgbClr val="0F243E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2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000">
                          <a:solidFill>
                            <a:srgbClr val="0F243E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3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000">
                          <a:solidFill>
                            <a:srgbClr val="0F243E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5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000">
                          <a:solidFill>
                            <a:srgbClr val="0F243E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69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000" b="1">
                          <a:solidFill>
                            <a:srgbClr val="0F243E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79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1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000">
                          <a:solidFill>
                            <a:srgbClr val="10253F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Tarragona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000">
                          <a:solidFill>
                            <a:srgbClr val="0F243E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5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000">
                          <a:solidFill>
                            <a:srgbClr val="0F243E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3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000">
                          <a:solidFill>
                            <a:srgbClr val="0F243E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13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000">
                          <a:solidFill>
                            <a:srgbClr val="0F243E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30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000">
                          <a:solidFill>
                            <a:srgbClr val="0F243E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100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000" b="1">
                          <a:solidFill>
                            <a:srgbClr val="0F243E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151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1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000">
                          <a:solidFill>
                            <a:srgbClr val="10253F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Terres de l’Ebre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000">
                          <a:solidFill>
                            <a:srgbClr val="0F243E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1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000">
                          <a:solidFill>
                            <a:srgbClr val="0F243E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1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000">
                          <a:solidFill>
                            <a:srgbClr val="0F243E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2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000">
                          <a:solidFill>
                            <a:srgbClr val="0F243E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3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000">
                          <a:solidFill>
                            <a:srgbClr val="0F243E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27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000" b="1">
                          <a:solidFill>
                            <a:srgbClr val="0F243E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34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000" b="1">
                          <a:solidFill>
                            <a:srgbClr val="10253F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TOTAL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000">
                          <a:solidFill>
                            <a:srgbClr val="0F243E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9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000">
                          <a:solidFill>
                            <a:srgbClr val="0F243E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48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000">
                          <a:solidFill>
                            <a:srgbClr val="0F243E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89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000">
                          <a:solidFill>
                            <a:srgbClr val="0F243E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223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000">
                          <a:solidFill>
                            <a:srgbClr val="0F243E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1.203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000" b="1">
                          <a:solidFill>
                            <a:srgbClr val="0F243E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1.572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sp>
        <p:nvSpPr>
          <p:cNvPr id="8" name="7 Rectángulo"/>
          <p:cNvSpPr/>
          <p:nvPr/>
        </p:nvSpPr>
        <p:spPr>
          <a:xfrm>
            <a:off x="967678" y="3882684"/>
            <a:ext cx="21964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1200" smtClean="0"/>
              <a:t>B) Llengua de les sentències:</a:t>
            </a:r>
            <a:endParaRPr lang="ca-ES" sz="1200"/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1585733"/>
              </p:ext>
            </p:extLst>
          </p:nvPr>
        </p:nvGraphicFramePr>
        <p:xfrm>
          <a:off x="2065895" y="4293096"/>
          <a:ext cx="5740491" cy="1939290"/>
        </p:xfrm>
        <a:graphic>
          <a:graphicData uri="http://schemas.openxmlformats.org/drawingml/2006/table">
            <a:tbl>
              <a:tblPr firstRow="1" firstCol="1" bandRow="1"/>
              <a:tblGrid>
                <a:gridCol w="3147177"/>
                <a:gridCol w="991782"/>
                <a:gridCol w="743211"/>
                <a:gridCol w="858321"/>
              </a:tblGrid>
              <a:tr h="2495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000">
                          <a:solidFill>
                            <a:srgbClr val="16365C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Sentències finals any 2017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000">
                          <a:solidFill>
                            <a:srgbClr val="16365C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% català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000">
                          <a:solidFill>
                            <a:srgbClr val="16365C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català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000">
                          <a:solidFill>
                            <a:srgbClr val="16365C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total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495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000">
                          <a:solidFill>
                            <a:srgbClr val="16365C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Barcelona ciutat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000">
                          <a:solidFill>
                            <a:srgbClr val="16365C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8,00%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000">
                          <a:solidFill>
                            <a:srgbClr val="16365C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8.397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000" b="1">
                          <a:solidFill>
                            <a:srgbClr val="16365C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104.967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000">
                          <a:solidFill>
                            <a:srgbClr val="16365C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Barcelona comarques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000">
                          <a:solidFill>
                            <a:srgbClr val="16365C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7,50%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000">
                          <a:solidFill>
                            <a:srgbClr val="16365C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5.033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000" b="1">
                          <a:solidFill>
                            <a:srgbClr val="16365C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67.104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000">
                          <a:solidFill>
                            <a:srgbClr val="16365C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Girona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000">
                          <a:solidFill>
                            <a:srgbClr val="16365C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16,00%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000">
                          <a:solidFill>
                            <a:srgbClr val="16365C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3.187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000" b="1">
                          <a:solidFill>
                            <a:srgbClr val="16365C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19.921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000">
                          <a:solidFill>
                            <a:srgbClr val="16365C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Lleida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000">
                          <a:solidFill>
                            <a:srgbClr val="16365C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9,00%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000">
                          <a:solidFill>
                            <a:srgbClr val="16365C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937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000" b="1">
                          <a:solidFill>
                            <a:srgbClr val="16365C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10.406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000">
                          <a:solidFill>
                            <a:srgbClr val="16365C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Tarragona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000">
                          <a:solidFill>
                            <a:srgbClr val="16365C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3,60%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000">
                          <a:solidFill>
                            <a:srgbClr val="16365C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671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000" b="1">
                          <a:solidFill>
                            <a:srgbClr val="16365C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18.627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000">
                          <a:solidFill>
                            <a:srgbClr val="16365C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Terres de l'Ebre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000">
                          <a:solidFill>
                            <a:srgbClr val="16365C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3,80%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000">
                          <a:solidFill>
                            <a:srgbClr val="16365C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121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000" b="1">
                          <a:solidFill>
                            <a:srgbClr val="16365C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3.195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5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000" b="1">
                          <a:solidFill>
                            <a:srgbClr val="16365C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Total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000" b="1">
                          <a:solidFill>
                            <a:srgbClr val="16365C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8,20%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000" b="1">
                          <a:solidFill>
                            <a:srgbClr val="16365C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18.346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000" b="1">
                          <a:solidFill>
                            <a:srgbClr val="16365C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224.220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965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688867621"/>
              </p:ext>
            </p:extLst>
          </p:nvPr>
        </p:nvGraphicFramePr>
        <p:xfrm>
          <a:off x="971600" y="260648"/>
          <a:ext cx="7560840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9140389"/>
              </p:ext>
            </p:extLst>
          </p:nvPr>
        </p:nvGraphicFramePr>
        <p:xfrm>
          <a:off x="1187624" y="1052736"/>
          <a:ext cx="7272808" cy="544309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937851"/>
                <a:gridCol w="1334957"/>
              </a:tblGrid>
              <a:tr h="212865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S_tradnl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ÒRGANS UNIPERSONALS</a:t>
                      </a:r>
                    </a:p>
                  </a:txBody>
                  <a:tcPr marL="6353" marR="6353" marT="63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S_tradnl" sz="1000" b="1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6353" marR="6353" marT="63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02728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S_tradnl" sz="1000" b="1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Jutjat Degà exclusiu</a:t>
                      </a:r>
                    </a:p>
                  </a:txBody>
                  <a:tcPr marL="6353" marR="6353" marT="63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_tradnl" sz="1000" b="1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6353" marR="6353" marT="63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728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S_tradnl" sz="1000" b="1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Jutjats de primera instància:</a:t>
                      </a:r>
                    </a:p>
                  </a:txBody>
                  <a:tcPr marL="6353" marR="6353" marT="63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_tradnl" sz="1000" b="1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131</a:t>
                      </a:r>
                    </a:p>
                  </a:txBody>
                  <a:tcPr marL="6353" marR="6353" marT="63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728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S_tradnl" sz="1000" b="1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Jutjats d’instrucció:</a:t>
                      </a:r>
                    </a:p>
                  </a:txBody>
                  <a:tcPr marL="6353" marR="6353" marT="63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_tradnl" sz="1000" b="1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79</a:t>
                      </a:r>
                    </a:p>
                  </a:txBody>
                  <a:tcPr marL="6353" marR="6353" marT="63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728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S_tradnl" sz="1000" b="1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Jutjats penals:</a:t>
                      </a:r>
                    </a:p>
                  </a:txBody>
                  <a:tcPr marL="6353" marR="6353" marT="63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_tradnl" sz="1000" b="1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69</a:t>
                      </a:r>
                    </a:p>
                  </a:txBody>
                  <a:tcPr marL="6353" marR="6353" marT="63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728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S_tradnl" sz="1000" b="1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Jutjats socials:</a:t>
                      </a:r>
                    </a:p>
                  </a:txBody>
                  <a:tcPr marL="6353" marR="6353" marT="63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_tradnl" sz="1000" b="1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55</a:t>
                      </a:r>
                    </a:p>
                  </a:txBody>
                  <a:tcPr marL="6353" marR="6353" marT="63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728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S_tradnl" sz="1000" b="1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Jutjats contenciosos administratius:</a:t>
                      </a:r>
                    </a:p>
                  </a:txBody>
                  <a:tcPr marL="6353" marR="6353" marT="63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_tradnl" sz="1000" b="1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</a:t>
                      </a:r>
                    </a:p>
                  </a:txBody>
                  <a:tcPr marL="6353" marR="6353" marT="63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728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S_tradnl" sz="1000" b="1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Jutjats de menors:</a:t>
                      </a:r>
                    </a:p>
                  </a:txBody>
                  <a:tcPr marL="6353" marR="6353" marT="63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_tradnl" sz="1000" b="1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</a:p>
                  </a:txBody>
                  <a:tcPr marL="6353" marR="6353" marT="63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728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S_tradnl" sz="1000" b="1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Jutjats del Registro Civil exclusiu (3 Barcelona i 1 Tarragona):</a:t>
                      </a:r>
                    </a:p>
                  </a:txBody>
                  <a:tcPr marL="6353" marR="6353" marT="63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_tradnl" sz="1000" b="1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6353" marR="6353" marT="63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728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S_tradnl" sz="1000" b="1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Jutjats de vigilància penitenciària:</a:t>
                      </a:r>
                    </a:p>
                  </a:txBody>
                  <a:tcPr marL="6353" marR="6353" marT="63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_tradnl" sz="1000" b="1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</a:p>
                  </a:txBody>
                  <a:tcPr marL="6353" marR="6353" marT="63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728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S_tradnl" sz="1000" b="1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Jutjats mercantils:</a:t>
                      </a:r>
                    </a:p>
                  </a:txBody>
                  <a:tcPr marL="6353" marR="6353" marT="63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_tradnl" sz="1000" b="1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</a:p>
                  </a:txBody>
                  <a:tcPr marL="6353" marR="6353" marT="63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728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S_tradnl" sz="1000" b="1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Jutjats de violència sobre la dona:</a:t>
                      </a:r>
                    </a:p>
                  </a:txBody>
                  <a:tcPr marL="6353" marR="6353" marT="63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_tradnl" sz="1000" b="1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</a:t>
                      </a:r>
                    </a:p>
                  </a:txBody>
                  <a:tcPr marL="6353" marR="6353" marT="63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728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S_tradnl" sz="1000" b="1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Jutjats de primera instància i instrucció: </a:t>
                      </a:r>
                    </a:p>
                  </a:txBody>
                  <a:tcPr marL="6353" marR="6353" marT="63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_tradnl" sz="1000" b="1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170</a:t>
                      </a:r>
                    </a:p>
                  </a:txBody>
                  <a:tcPr marL="6353" marR="6353" marT="63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728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S_tradnl" sz="1000" b="1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Places d’adscripció territorial:</a:t>
                      </a:r>
                    </a:p>
                  </a:txBody>
                  <a:tcPr marL="6353" marR="6353" marT="63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_tradnl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</a:t>
                      </a:r>
                    </a:p>
                  </a:txBody>
                  <a:tcPr marL="6353" marR="6353" marT="63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865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S_tradnl" sz="1000" b="1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TOTAL:                                                                                     </a:t>
                      </a:r>
                    </a:p>
                  </a:txBody>
                  <a:tcPr marL="6353" marR="6353" marT="63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_tradnl" sz="1000" b="1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608</a:t>
                      </a:r>
                    </a:p>
                  </a:txBody>
                  <a:tcPr marL="6353" marR="6353" marT="63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158">
                <a:tc>
                  <a:txBody>
                    <a:bodyPr/>
                    <a:lstStyle/>
                    <a:p>
                      <a:pPr algn="l" fontAlgn="b"/>
                      <a:endParaRPr lang="es-ES_tradnl" sz="1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353" marR="6353" marT="635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_tradnl" sz="1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353" marR="6353" marT="635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865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S_tradnl" sz="1200" b="1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ÒRGANS COL·LEGIATS</a:t>
                      </a:r>
                    </a:p>
                  </a:txBody>
                  <a:tcPr marL="6353" marR="6353" marT="63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S_tradnl" sz="1000" b="1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6353" marR="6353" marT="63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02728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S_tradnl" sz="1000" b="1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Sala Civil i Penal del TSJC:</a:t>
                      </a:r>
                    </a:p>
                  </a:txBody>
                  <a:tcPr marL="6353" marR="6353" marT="63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_tradnl" sz="1000" b="1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6353" marR="6353" marT="63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728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S_tradnl" sz="1000" b="1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Sala Contenciosa Administrativa del TSJC:</a:t>
                      </a:r>
                    </a:p>
                  </a:txBody>
                  <a:tcPr marL="6353" marR="6353" marT="63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_tradnl" sz="1000" b="1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26</a:t>
                      </a:r>
                    </a:p>
                  </a:txBody>
                  <a:tcPr marL="6353" marR="6353" marT="63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728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S_tradnl" sz="1000" b="1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Sala Social del TSJC:</a:t>
                      </a:r>
                    </a:p>
                  </a:txBody>
                  <a:tcPr marL="6353" marR="6353" marT="63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_tradnl" sz="1000" b="1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26</a:t>
                      </a:r>
                    </a:p>
                  </a:txBody>
                  <a:tcPr marL="6353" marR="6353" marT="63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728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S_tradnl" sz="1000" b="1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Audiències provincials:</a:t>
                      </a:r>
                    </a:p>
                  </a:txBody>
                  <a:tcPr marL="6353" marR="6353" marT="63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_tradnl" sz="1000" b="1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145</a:t>
                      </a:r>
                    </a:p>
                  </a:txBody>
                  <a:tcPr marL="6353" marR="6353" marT="63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865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S_tradnl" sz="1000" b="1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TOTAL:  </a:t>
                      </a:r>
                    </a:p>
                  </a:txBody>
                  <a:tcPr marL="6353" marR="6353" marT="63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_tradnl" sz="1000" b="1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</a:t>
                      </a:r>
                    </a:p>
                  </a:txBody>
                  <a:tcPr marL="6353" marR="6353" marT="63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221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S_tradnl" sz="1000" b="1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6353" marR="6353" marT="6353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_tradnl" sz="1000" b="1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6353" marR="6353" marT="63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411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S_tradnl" sz="1400" b="1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TOTAL PLANTA JUDICIAL</a:t>
                      </a:r>
                    </a:p>
                  </a:txBody>
                  <a:tcPr marL="6353" marR="6353" marT="63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_tradnl" sz="1400" b="1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810 </a:t>
                      </a:r>
                    </a:p>
                  </a:txBody>
                  <a:tcPr marL="6353" marR="6353" marT="63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93993">
                <a:tc>
                  <a:txBody>
                    <a:bodyPr/>
                    <a:lstStyle/>
                    <a:p>
                      <a:pPr algn="l" fontAlgn="b"/>
                      <a:endParaRPr lang="es-ES_tradnl" sz="1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353" marR="6353" marT="635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_tradnl" sz="1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353" marR="6353" marT="635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728">
                <a:tc>
                  <a:txBody>
                    <a:bodyPr/>
                    <a:lstStyle/>
                    <a:p>
                      <a:pPr algn="just" rtl="0" fontAlgn="ctr"/>
                      <a:r>
                        <a:rPr lang="fr-FR" sz="1000" b="1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Nombre total de Juges i Magistrats a la borsa de substituts i suplents a Catalunya</a:t>
                      </a:r>
                    </a:p>
                  </a:txBody>
                  <a:tcPr marL="6353" marR="6353" marT="63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_tradnl" sz="1000" b="1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155</a:t>
                      </a:r>
                    </a:p>
                  </a:txBody>
                  <a:tcPr marL="6353" marR="6353" marT="63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865">
                <a:tc>
                  <a:txBody>
                    <a:bodyPr/>
                    <a:lstStyle/>
                    <a:p>
                      <a:pPr algn="just" rtl="0" fontAlgn="ctr"/>
                      <a:r>
                        <a:rPr lang="fr-FR" sz="1000" b="1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Nombre de Jutges substituts i Magistrats suplents treballant al 31.12.2017</a:t>
                      </a:r>
                    </a:p>
                  </a:txBody>
                  <a:tcPr marL="6353" marR="6353" marT="63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_tradnl" sz="1000" b="1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101</a:t>
                      </a:r>
                    </a:p>
                  </a:txBody>
                  <a:tcPr marL="6353" marR="6353" marT="635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206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1259632" y="188640"/>
            <a:ext cx="7237674" cy="646331"/>
            <a:chOff x="323165" y="0"/>
            <a:chExt cx="7237674" cy="646331"/>
          </a:xfrm>
        </p:grpSpPr>
        <p:sp>
          <p:nvSpPr>
            <p:cNvPr id="5" name="4 Rectángulo"/>
            <p:cNvSpPr/>
            <p:nvPr/>
          </p:nvSpPr>
          <p:spPr>
            <a:xfrm>
              <a:off x="323165" y="0"/>
              <a:ext cx="7237674" cy="646331"/>
            </a:xfrm>
            <a:prstGeom prst="rect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5 Rectángulo"/>
            <p:cNvSpPr/>
            <p:nvPr/>
          </p:nvSpPr>
          <p:spPr>
            <a:xfrm>
              <a:off x="323165" y="0"/>
              <a:ext cx="7237674" cy="6463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a-ES" sz="1500" b="1" kern="120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28. NOMBRE DE PLACES ORGÀNIQUES DE JUTGES I MAGISTRATS PER CADA 100.000 HABITANTS</a:t>
              </a:r>
              <a:endParaRPr lang="es-ES_tradnl" sz="1500" b="1" kern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7" name="6 Circular"/>
          <p:cNvSpPr/>
          <p:nvPr/>
        </p:nvSpPr>
        <p:spPr>
          <a:xfrm>
            <a:off x="936466" y="192045"/>
            <a:ext cx="646331" cy="646331"/>
          </a:xfrm>
          <a:prstGeom prst="pie">
            <a:avLst>
              <a:gd name="adj1" fmla="val 5400000"/>
              <a:gd name="adj2" fmla="val 16200000"/>
            </a:avLst>
          </a:prstGeom>
          <a:gradFill rotWithShape="0">
            <a:gsLst>
              <a:gs pos="0">
                <a:schemeClr val="bg2">
                  <a:lumMod val="90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shade val="82000"/>
                  <a:satMod val="125000"/>
                  <a:lumMod val="74000"/>
                </a:schemeClr>
              </a:gs>
            </a:gsLst>
          </a:gra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8 CuadroTexto"/>
          <p:cNvSpPr txBox="1"/>
          <p:nvPr/>
        </p:nvSpPr>
        <p:spPr>
          <a:xfrm>
            <a:off x="1043608" y="1060441"/>
            <a:ext cx="72376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400" smtClean="0">
                <a:solidFill>
                  <a:srgbClr val="002060"/>
                </a:solidFill>
              </a:rPr>
              <a:t>Dada publicada pel CGPJ a l’informe “</a:t>
            </a:r>
            <a:r>
              <a:rPr lang="ca-ES" sz="1400" err="1" smtClean="0">
                <a:solidFill>
                  <a:srgbClr val="002060"/>
                </a:solidFill>
              </a:rPr>
              <a:t>Justicia</a:t>
            </a:r>
            <a:r>
              <a:rPr lang="ca-ES" sz="1400" smtClean="0">
                <a:solidFill>
                  <a:srgbClr val="002060"/>
                </a:solidFill>
              </a:rPr>
              <a:t> Dato a Dato 2017” </a:t>
            </a:r>
            <a:endParaRPr lang="es-ES_tradnl" sz="1400">
              <a:solidFill>
                <a:srgbClr val="002060"/>
              </a:solidFill>
            </a:endParaRPr>
          </a:p>
        </p:txBody>
      </p:sp>
      <p:graphicFrame>
        <p:nvGraphicFramePr>
          <p:cNvPr id="10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6099117"/>
              </p:ext>
            </p:extLst>
          </p:nvPr>
        </p:nvGraphicFramePr>
        <p:xfrm>
          <a:off x="539552" y="1628800"/>
          <a:ext cx="8424936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5161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557516198"/>
              </p:ext>
            </p:extLst>
          </p:nvPr>
        </p:nvGraphicFramePr>
        <p:xfrm>
          <a:off x="971600" y="260648"/>
          <a:ext cx="7560840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Gràfic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2306486"/>
              </p:ext>
            </p:extLst>
          </p:nvPr>
        </p:nvGraphicFramePr>
        <p:xfrm>
          <a:off x="1043608" y="2204864"/>
          <a:ext cx="7416824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9238184"/>
              </p:ext>
            </p:extLst>
          </p:nvPr>
        </p:nvGraphicFramePr>
        <p:xfrm>
          <a:off x="1403648" y="1268760"/>
          <a:ext cx="7056784" cy="1188132"/>
        </p:xfrm>
        <a:graphic>
          <a:graphicData uri="http://schemas.openxmlformats.org/drawingml/2006/table">
            <a:tbl>
              <a:tblPr firstRow="1" firstCol="1" bandRow="1"/>
              <a:tblGrid>
                <a:gridCol w="5748524"/>
                <a:gridCol w="1308260"/>
              </a:tblGrid>
              <a:tr h="396044">
                <a:tc>
                  <a:txBody>
                    <a:bodyPr/>
                    <a:lstStyle/>
                    <a:p>
                      <a:pPr algn="just" rtl="0" fontAlgn="ctr"/>
                      <a:r>
                        <a:rPr lang="fr-FR" sz="1200" b="1" i="0" u="none" strike="noStrike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Nombre de places de </a:t>
                      </a:r>
                      <a:r>
                        <a:rPr lang="fr-FR" sz="1200" b="1" i="0" u="none" strike="noStrike" err="1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jutges</a:t>
                      </a:r>
                      <a:r>
                        <a:rPr lang="fr-FR" sz="1200" b="1" i="0" u="none" strike="noStrike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 i magistrats a </a:t>
                      </a:r>
                      <a:r>
                        <a:rPr lang="fr-FR" sz="1200" b="1" i="0" u="none" strike="noStrike" err="1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Catalunya</a:t>
                      </a:r>
                      <a:r>
                        <a:rPr lang="fr-FR" sz="1200" b="1" i="0" u="none" strike="noStrike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200" b="1" i="0" u="none" strike="noStrike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810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algn="just" rtl="0" fontAlgn="ctr"/>
                      <a:r>
                        <a:rPr lang="fr-FR" sz="1200" b="1" i="0" u="none" strike="noStrike" smtClean="0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Nombre</a:t>
                      </a:r>
                      <a:r>
                        <a:rPr lang="fr-FR" sz="1200" b="1" i="0" u="none" strike="noStrike" baseline="0" smtClean="0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 de places vacants</a:t>
                      </a:r>
                      <a:endParaRPr lang="fr-FR" sz="1200" b="1" i="0" u="none" strike="noStrike">
                        <a:solidFill>
                          <a:srgbClr val="00206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a-ES" sz="1200" b="1" i="0" u="none" strike="noStrike" smtClean="0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59</a:t>
                      </a:r>
                      <a:endParaRPr lang="es-ES_tradnl" sz="1200" b="1" i="0" u="none" strike="noStrike" smtClean="0">
                        <a:solidFill>
                          <a:srgbClr val="00206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algn="just" rtl="0" fontAlgn="ctr"/>
                      <a:r>
                        <a:rPr lang="fr-FR" sz="1200" b="1" i="0" u="none" strike="noStrike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Nombre de </a:t>
                      </a:r>
                      <a:r>
                        <a:rPr lang="fr-FR" sz="1200" b="1" i="0" u="none" strike="noStrike" err="1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Jutges</a:t>
                      </a:r>
                      <a:r>
                        <a:rPr lang="fr-FR" sz="1200" b="1" i="0" u="none" strike="noStrike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 substituts i Magistrats </a:t>
                      </a:r>
                      <a:r>
                        <a:rPr lang="fr-FR" sz="1200" b="1" i="0" u="none" strike="noStrike" err="1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suplents</a:t>
                      </a:r>
                      <a:r>
                        <a:rPr lang="fr-FR" sz="1200" b="1" i="0" u="none" strike="noStrike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 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200" b="1" i="0" u="none" strike="noStrike" smtClean="0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101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577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607880553"/>
              </p:ext>
            </p:extLst>
          </p:nvPr>
        </p:nvGraphicFramePr>
        <p:xfrm>
          <a:off x="971600" y="260648"/>
          <a:ext cx="7560840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7352738"/>
              </p:ext>
            </p:extLst>
          </p:nvPr>
        </p:nvGraphicFramePr>
        <p:xfrm>
          <a:off x="1043608" y="1389792"/>
          <a:ext cx="7488832" cy="4055436"/>
        </p:xfrm>
        <a:graphic>
          <a:graphicData uri="http://schemas.openxmlformats.org/drawingml/2006/table">
            <a:tbl>
              <a:tblPr/>
              <a:tblGrid>
                <a:gridCol w="7084435"/>
                <a:gridCol w="404397"/>
              </a:tblGrid>
              <a:tr h="450604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ca-ES" sz="1100" b="1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Trasllat dins de Catalunya</a:t>
                      </a:r>
                      <a:endParaRPr lang="es-ES_tradnl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ca-ES" sz="1100" b="1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32</a:t>
                      </a:r>
                      <a:endParaRPr lang="es-ES_tradnl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0604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ca-ES" sz="1100" b="1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Procedents de fora de Catalunya</a:t>
                      </a:r>
                      <a:endParaRPr lang="es-ES_tradnl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ca-ES" sz="1100" b="1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30</a:t>
                      </a:r>
                      <a:endParaRPr lang="es-ES_tradnl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0604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ca-ES" sz="1100" b="1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Trasllat fora de Catalunya</a:t>
                      </a:r>
                      <a:endParaRPr lang="es-ES_tradnl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ca-ES" sz="1100" b="1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21</a:t>
                      </a:r>
                      <a:endParaRPr lang="es-ES_tradnl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0604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ca-ES" sz="1100" b="1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Nomenament en propietat de la plaça de destinació</a:t>
                      </a:r>
                      <a:endParaRPr lang="es-ES_tradnl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ca-ES" sz="1100" b="1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5</a:t>
                      </a:r>
                      <a:endParaRPr lang="es-ES_tradnl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0604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ca-ES" sz="1100" b="1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Promoció a la categoria de magistrat en la mateixa destinació, consolidant la plaça</a:t>
                      </a:r>
                      <a:endParaRPr lang="es-ES_tradnl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ca-ES" sz="1100" b="1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4</a:t>
                      </a:r>
                      <a:endParaRPr lang="es-ES_tradnl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0604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ca-ES" sz="1100" b="1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Passen a la situació administrativa de serveis especials</a:t>
                      </a:r>
                      <a:endParaRPr lang="es-ES_tradnl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ca-ES" sz="1100" b="1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3</a:t>
                      </a:r>
                      <a:endParaRPr lang="es-ES_tradnl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0604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ca-ES" sz="1100" b="1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Cessament per situació administrativa d’excedència per interès particular</a:t>
                      </a:r>
                      <a:endParaRPr lang="es-ES_tradnl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ca-ES" sz="1100" b="1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1</a:t>
                      </a:r>
                      <a:endParaRPr lang="es-ES_tradnl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0604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ca-ES" sz="1100" b="1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Jubilacions</a:t>
                      </a:r>
                      <a:endParaRPr lang="es-ES_tradnl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ca-ES" sz="1100" b="1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9</a:t>
                      </a:r>
                      <a:endParaRPr lang="es-ES_tradnl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0604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ca-ES" sz="1100" b="1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Defuncions</a:t>
                      </a:r>
                      <a:endParaRPr lang="es-ES_tradnl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ca-ES" sz="1100" b="1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1</a:t>
                      </a:r>
                      <a:endParaRPr lang="es-ES_tradnl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245223124"/>
              </p:ext>
            </p:extLst>
          </p:nvPr>
        </p:nvGraphicFramePr>
        <p:xfrm>
          <a:off x="755576" y="260648"/>
          <a:ext cx="7992888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4145625"/>
              </p:ext>
            </p:extLst>
          </p:nvPr>
        </p:nvGraphicFramePr>
        <p:xfrm>
          <a:off x="1043608" y="1196752"/>
          <a:ext cx="7488832" cy="5258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68752"/>
                <a:gridCol w="720080"/>
              </a:tblGrid>
              <a:tr h="5258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ca-ES" sz="1200" smtClean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Nombre de places</a:t>
                      </a:r>
                      <a:r>
                        <a:rPr lang="ca-ES" sz="1200" baseline="0" smtClean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de</a:t>
                      </a:r>
                      <a:r>
                        <a:rPr lang="ca-ES" sz="1200" smtClean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ca-ES" sz="120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lletrats de l’Administració de justícia a Catalunya         </a:t>
                      </a:r>
                      <a:endParaRPr lang="es-ES_tradnl" sz="1200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324" marR="37324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ca-ES" sz="120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664</a:t>
                      </a:r>
                      <a:endParaRPr lang="es-ES_tradnl" sz="1200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7324" marR="37324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073" name="Imagen 23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92895"/>
            <a:ext cx="7488832" cy="324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4932545"/>
              </p:ext>
            </p:extLst>
          </p:nvPr>
        </p:nvGraphicFramePr>
        <p:xfrm>
          <a:off x="1043608" y="1772816"/>
          <a:ext cx="7272808" cy="542915"/>
        </p:xfrm>
        <a:graphic>
          <a:graphicData uri="http://schemas.openxmlformats.org/drawingml/2006/table">
            <a:tbl>
              <a:tblPr/>
              <a:tblGrid>
                <a:gridCol w="4540168"/>
                <a:gridCol w="910880"/>
                <a:gridCol w="910880"/>
                <a:gridCol w="910880"/>
              </a:tblGrid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100" b="1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L.A.J  </a:t>
                      </a:r>
                      <a:r>
                        <a:rPr lang="es-ES_tradnl" sz="1100" b="1" i="0" u="none" strike="noStrike" err="1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titulars</a:t>
                      </a:r>
                      <a:r>
                        <a:rPr lang="es-ES_tradnl" sz="1100" b="1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                                                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_tradnl" sz="1100" b="1" i="0" u="none" strike="noStrike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_tradnl" sz="1100" b="1" i="0" u="none" strike="noStrike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100" b="1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689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_tradnl" sz="1100" b="1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L.A.J. </a:t>
                      </a:r>
                      <a:r>
                        <a:rPr lang="es-ES_tradnl" sz="1100" b="1" i="0" u="none" strike="noStrike" err="1" smtClean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subustituts</a:t>
                      </a:r>
                      <a:r>
                        <a:rPr lang="es-ES_tradnl" sz="1100" b="1" i="0" u="none" strike="noStrike" smtClean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                                                 </a:t>
                      </a:r>
                      <a:endParaRPr lang="es-ES_tradnl" sz="1100" b="1" i="0" u="none" strike="noStrike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_tradnl" sz="1100" b="1" i="0" u="none" strike="noStrike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100" b="1" i="0" u="none" strike="noStrike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74987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3440009128"/>
              </p:ext>
            </p:extLst>
          </p:nvPr>
        </p:nvGraphicFramePr>
        <p:xfrm>
          <a:off x="971600" y="260648"/>
          <a:ext cx="7560840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8460432" cy="3526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3 Imagen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121697"/>
            <a:ext cx="5688632" cy="27363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9940255"/>
              </p:ext>
            </p:extLst>
          </p:nvPr>
        </p:nvGraphicFramePr>
        <p:xfrm>
          <a:off x="1763689" y="4"/>
          <a:ext cx="5544616" cy="6741345"/>
        </p:xfrm>
        <a:graphic>
          <a:graphicData uri="http://schemas.openxmlformats.org/drawingml/2006/table">
            <a:tbl>
              <a:tblPr firstRow="1" firstCol="1" bandRow="1"/>
              <a:tblGrid>
                <a:gridCol w="1965012"/>
                <a:gridCol w="1056805"/>
                <a:gridCol w="927060"/>
                <a:gridCol w="857196"/>
                <a:gridCol w="738543"/>
              </a:tblGrid>
              <a:tr h="127023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solidFill>
                            <a:srgbClr val="0F243E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GESTORS, TRAMITADORS I AUXILIARS PER PARTIT JUDICIAL (1)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2631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solidFill>
                            <a:srgbClr val="0F243E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PARTIT JUDICIAL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solidFill>
                            <a:srgbClr val="0F243E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DOTACIÓ DE PLANTILLA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solidFill>
                            <a:srgbClr val="0F243E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TITULARS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solidFill>
                            <a:srgbClr val="0F243E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VACANTS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solidFill>
                            <a:srgbClr val="0F243E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% INTERINS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27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  Amposta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57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14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43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008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75,44%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7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  Arenys de Mar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117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80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37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008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31,62%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7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  Badalona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154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107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47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008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30,52%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7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  Balaguer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42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11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31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008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73,81%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7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  Barcelona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2759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1876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883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008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32,00%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7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  Berga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15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4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11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008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73,33%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7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  Blanes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70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29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41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008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58,57%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7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  Cerdanyola del Vallès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99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70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29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008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29,29%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7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  Cervera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22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11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11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008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50,00%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7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  Cornellà de Llobregat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41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27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14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008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34,15%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7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  El Prat de Llobregat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58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32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26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008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44,83%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7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  El Vendrell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113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22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91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008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80,53%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7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  Esplugues de Llobregat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34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18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16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008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47,06%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7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  Falset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8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4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4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008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50,00%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7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  Figueres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138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41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97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008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70,29%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7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  Gandesa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11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4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7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008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63,64%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7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  Gavà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115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72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43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008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37,39%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7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  Girona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332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153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179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008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53,92%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7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  Granollers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213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122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91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008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42,72%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7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  Igualada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65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36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29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008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44,62%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7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  L'Hospitalet de Llobregat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150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76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74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008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49,33%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7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  La Bisbal d'Empordà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57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18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39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008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68,42%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7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  La Seu d'Urgell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22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4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18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008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81,82%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7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  Lleida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247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150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97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008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39,27%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7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  Manresa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135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53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82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008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60,74%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7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  Martorell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88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44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44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008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50,00%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7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  Mataró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200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125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75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008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37,50%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7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  Mollet del Vallès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60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34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26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008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43,33%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7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  Olot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26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9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17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008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65,38%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7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  Puigcerdà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10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0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10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008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100,00%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7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  Reus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149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82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67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008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44,97%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7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  Ripoll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13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4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9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008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69,23%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7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  Rubí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89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46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43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008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48,31%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7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  Sabadell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219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117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102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008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46,58%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7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  Sant Boi de Llobregat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67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36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31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008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46,27%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7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  Sant Feliu de Guíxols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33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20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13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008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39,39%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7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  Sant Feliu de Llobregat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106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77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29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008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27,36%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7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  Santa Coloma de Farners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46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10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36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008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78,26%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7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  Santa Coloma de Gramenet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72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53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19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008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26,39%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7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  Solsona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7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4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3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008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42,86%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7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  Tarragona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327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212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115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008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35,17%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7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  Terrassa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186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81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105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008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56,45%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7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  Tortosa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87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37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50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008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57,47%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7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  Tremp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8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2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6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008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75,00%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7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  Valls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36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19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17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008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47,22%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7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  Vic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71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39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32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008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45,07%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7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  Vielha e Mijaran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7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3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4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008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57,14%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7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  Vilafranca del Penedès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71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25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46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008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64,79%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7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  Vilanova i la Geltrú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137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90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47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>
                          <a:solidFill>
                            <a:srgbClr val="00008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34,31%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7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Total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7.189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4.203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2.986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700" b="1">
                          <a:solidFill>
                            <a:srgbClr val="00008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41,54%</a:t>
                      </a:r>
                      <a:endParaRPr lang="es-ES_tradnl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097" marR="21097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81495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289341194"/>
              </p:ext>
            </p:extLst>
          </p:nvPr>
        </p:nvGraphicFramePr>
        <p:xfrm>
          <a:off x="971600" y="188640"/>
          <a:ext cx="7560840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1477386"/>
              </p:ext>
            </p:extLst>
          </p:nvPr>
        </p:nvGraphicFramePr>
        <p:xfrm>
          <a:off x="1187624" y="965645"/>
          <a:ext cx="7344816" cy="5742300"/>
        </p:xfrm>
        <a:graphic>
          <a:graphicData uri="http://schemas.openxmlformats.org/drawingml/2006/table">
            <a:tbl>
              <a:tblPr/>
              <a:tblGrid>
                <a:gridCol w="2393664"/>
                <a:gridCol w="2147927"/>
                <a:gridCol w="873732"/>
                <a:gridCol w="1929493"/>
              </a:tblGrid>
              <a:tr h="213102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_tradnl" sz="1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PLACES CREADES AL 2017 I IMPLEMENTADES AL 2018</a:t>
                      </a:r>
                    </a:p>
                  </a:txBody>
                  <a:tcPr marL="6498" marR="6498" marT="649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b"/>
                      <a:endParaRPr lang="es-ES_tradn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98" marR="6498" marT="6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s-ES_tradn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98" marR="6498" marT="6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s-ES_tradn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98" marR="6498" marT="6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</a:tr>
              <a:tr h="155265">
                <a:tc gridSpan="4">
                  <a:txBody>
                    <a:bodyPr/>
                    <a:lstStyle/>
                    <a:p>
                      <a:pPr algn="l" rtl="0" fontAlgn="b"/>
                      <a:endParaRPr lang="es-ES_tradnl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98" marR="6498" marT="649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rtl="0" fontAlgn="b"/>
                      <a:endParaRPr lang="es-ES_tradn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98" marR="6498" marT="6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s-ES_tradn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98" marR="6498" marT="6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s-ES_tradn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98" marR="6498" marT="6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8141">
                <a:tc>
                  <a:txBody>
                    <a:bodyPr/>
                    <a:lstStyle/>
                    <a:p>
                      <a:pPr algn="l" rtl="0" fontAlgn="b"/>
                      <a:r>
                        <a:rPr lang="es-ES_tradn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ÒRGANS COL.LEGIATS</a:t>
                      </a:r>
                    </a:p>
                  </a:txBody>
                  <a:tcPr marL="6498" marR="6498" marT="6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D3E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_tradn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TIPUS</a:t>
                      </a:r>
                    </a:p>
                  </a:txBody>
                  <a:tcPr marL="6498" marR="6498" marT="649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D3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PLACES</a:t>
                      </a:r>
                    </a:p>
                  </a:txBody>
                  <a:tcPr marL="6498" marR="6498" marT="649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D3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SECCIONS</a:t>
                      </a:r>
                    </a:p>
                  </a:txBody>
                  <a:tcPr marL="6498" marR="6498" marT="649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D3E9"/>
                    </a:solidFill>
                  </a:tcPr>
                </a:tc>
              </a:tr>
              <a:tr h="188141">
                <a:tc>
                  <a:txBody>
                    <a:bodyPr/>
                    <a:lstStyle/>
                    <a:p>
                      <a:pPr algn="l" rtl="0" fontAlgn="b"/>
                      <a:r>
                        <a:rPr lang="es-ES_tradn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TSJ CATALAUNYA</a:t>
                      </a:r>
                    </a:p>
                  </a:txBody>
                  <a:tcPr marL="6498" marR="6498" marT="6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_tradn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Sala civil i penal</a:t>
                      </a:r>
                    </a:p>
                  </a:txBody>
                  <a:tcPr marL="6498" marR="6498" marT="649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498" marR="6498" marT="649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Secció</a:t>
                      </a:r>
                      <a:r>
                        <a:rPr lang="es-ES_tradn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s-ES_tradnl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d’apel.lació</a:t>
                      </a:r>
                      <a:r>
                        <a:rPr lang="es-ES_tradn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penal</a:t>
                      </a:r>
                    </a:p>
                  </a:txBody>
                  <a:tcPr marL="6498" marR="6498" marT="649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559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498" marR="6498" marT="64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498" marR="6498" marT="64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498" marR="6498" marT="64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498" marR="6498" marT="64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8141">
                <a:tc>
                  <a:txBody>
                    <a:bodyPr/>
                    <a:lstStyle/>
                    <a:p>
                      <a:pPr algn="l" rtl="0" fontAlgn="b"/>
                      <a:r>
                        <a:rPr lang="es-ES_tradn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ÒRGANS UNIPERSONALS</a:t>
                      </a:r>
                    </a:p>
                  </a:txBody>
                  <a:tcPr marL="6498" marR="6498" marT="6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D3E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_tradn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TIPUS</a:t>
                      </a:r>
                    </a:p>
                  </a:txBody>
                  <a:tcPr marL="6498" marR="6498" marT="649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D3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PLACES</a:t>
                      </a:r>
                    </a:p>
                  </a:txBody>
                  <a:tcPr marL="6498" marR="6498" marT="649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D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_tradnl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98" marR="6498" marT="6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8141">
                <a:tc>
                  <a:txBody>
                    <a:bodyPr/>
                    <a:lstStyle/>
                    <a:p>
                      <a:pPr algn="l" rtl="0" fontAlgn="b"/>
                      <a:r>
                        <a:rPr lang="es-ES_tradn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PARTIT JUDICIAL BARCELONA</a:t>
                      </a:r>
                    </a:p>
                  </a:txBody>
                  <a:tcPr marL="6498" marR="6498" marT="6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_tradn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Jutjat de 1a Instància</a:t>
                      </a:r>
                    </a:p>
                  </a:txBody>
                  <a:tcPr marL="6498" marR="6498" marT="649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498" marR="6498" marT="6498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ES_tradnl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98" marR="6498" marT="6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141">
                <a:tc>
                  <a:txBody>
                    <a:bodyPr/>
                    <a:lstStyle/>
                    <a:p>
                      <a:pPr algn="l" rtl="0" fontAlgn="b"/>
                      <a:r>
                        <a:rPr lang="es-ES_tradn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98" marR="6498" marT="6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_tradn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Jutjat Mercantil</a:t>
                      </a:r>
                    </a:p>
                  </a:txBody>
                  <a:tcPr marL="6498" marR="6498" marT="64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498" marR="6498" marT="6498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_tradnl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98" marR="6498" marT="6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141">
                <a:tc>
                  <a:txBody>
                    <a:bodyPr/>
                    <a:lstStyle/>
                    <a:p>
                      <a:pPr algn="l" rtl="0" fontAlgn="b"/>
                      <a:r>
                        <a:rPr lang="es-ES_tradn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PARTIT JUDICIAL BADALONA</a:t>
                      </a:r>
                    </a:p>
                  </a:txBody>
                  <a:tcPr marL="6498" marR="6498" marT="6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_tradn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Jutjat de 1a Instància</a:t>
                      </a:r>
                    </a:p>
                  </a:txBody>
                  <a:tcPr marL="6498" marR="6498" marT="64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498" marR="6498" marT="6498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_tradnl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98" marR="6498" marT="6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141">
                <a:tc>
                  <a:txBody>
                    <a:bodyPr/>
                    <a:lstStyle/>
                    <a:p>
                      <a:pPr algn="l" rtl="0" fontAlgn="b"/>
                      <a:r>
                        <a:rPr lang="es-ES_tradn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PARTIT JUDICIAL GRANOLLERS</a:t>
                      </a:r>
                    </a:p>
                  </a:txBody>
                  <a:tcPr marL="6498" marR="6498" marT="6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_tradn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Jutjats de 1a Instància</a:t>
                      </a:r>
                    </a:p>
                  </a:txBody>
                  <a:tcPr marL="6498" marR="6498" marT="64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498" marR="6498" marT="6498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_tradnl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98" marR="6498" marT="6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141">
                <a:tc>
                  <a:txBody>
                    <a:bodyPr/>
                    <a:lstStyle/>
                    <a:p>
                      <a:pPr algn="l" rtl="0" fontAlgn="b"/>
                      <a:r>
                        <a:rPr lang="es-ES_tradn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PARTIT JUDICIAL MATARÓ</a:t>
                      </a:r>
                    </a:p>
                  </a:txBody>
                  <a:tcPr marL="6498" marR="6498" marT="6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_tradn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Jutjat de 1a Instància</a:t>
                      </a:r>
                    </a:p>
                  </a:txBody>
                  <a:tcPr marL="6498" marR="6498" marT="64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498" marR="6498" marT="6498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_tradnl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98" marR="6498" marT="6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141">
                <a:tc>
                  <a:txBody>
                    <a:bodyPr/>
                    <a:lstStyle/>
                    <a:p>
                      <a:pPr algn="l" rtl="0" fontAlgn="b"/>
                      <a:r>
                        <a:rPr lang="es-ES_tradn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PARTIT JUDICIAL TERRASSA</a:t>
                      </a:r>
                    </a:p>
                  </a:txBody>
                  <a:tcPr marL="6498" marR="6498" marT="6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_tradn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Jutjat de 1a Instància</a:t>
                      </a:r>
                    </a:p>
                  </a:txBody>
                  <a:tcPr marL="6498" marR="6498" marT="64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498" marR="6498" marT="6498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_tradnl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98" marR="6498" marT="6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141">
                <a:tc>
                  <a:txBody>
                    <a:bodyPr/>
                    <a:lstStyle/>
                    <a:p>
                      <a:pPr algn="l" rtl="0" fontAlgn="b"/>
                      <a:r>
                        <a:rPr lang="es-ES_tradn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PARTIT JUDICIAL REUS</a:t>
                      </a:r>
                    </a:p>
                  </a:txBody>
                  <a:tcPr marL="6498" marR="6498" marT="6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_tradn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Jutjat de 1a Instància</a:t>
                      </a:r>
                    </a:p>
                  </a:txBody>
                  <a:tcPr marL="6498" marR="6498" marT="64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498" marR="6498" marT="6498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_tradnl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98" marR="6498" marT="6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141"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es-ES_tradn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Entrada en </a:t>
                      </a:r>
                      <a:r>
                        <a:rPr lang="es-ES_tradnl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funcionament</a:t>
                      </a:r>
                      <a:r>
                        <a:rPr lang="es-ES_tradn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el 31 de desembre de 2018</a:t>
                      </a:r>
                    </a:p>
                  </a:txBody>
                  <a:tcPr marL="6498" marR="6498" marT="6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s-ES_tradnl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98" marR="6498" marT="6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141">
                <a:tc>
                  <a:txBody>
                    <a:bodyPr/>
                    <a:lstStyle/>
                    <a:p>
                      <a:pPr algn="l" rtl="0" fontAlgn="b"/>
                      <a:r>
                        <a:rPr lang="es-ES_tradn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PJ EL VENDRELL</a:t>
                      </a:r>
                    </a:p>
                  </a:txBody>
                  <a:tcPr marL="6498" marR="6498" marT="6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_tradn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Jutjat de 1a Instància i Instrucció</a:t>
                      </a:r>
                    </a:p>
                  </a:txBody>
                  <a:tcPr marL="6498" marR="6498" marT="64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498" marR="6498" marT="6498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_tradnl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98" marR="6498" marT="6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141">
                <a:tc>
                  <a:txBody>
                    <a:bodyPr/>
                    <a:lstStyle/>
                    <a:p>
                      <a:pPr algn="l" rtl="0" fontAlgn="b"/>
                      <a:r>
                        <a:rPr lang="es-ES_tradn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PARTIT JUDICIAL HOSPITALET</a:t>
                      </a:r>
                    </a:p>
                  </a:txBody>
                  <a:tcPr marL="6498" marR="6498" marT="6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_tradnl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Jutjat</a:t>
                      </a:r>
                      <a:r>
                        <a:rPr lang="es-ES_tradn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1a </a:t>
                      </a:r>
                      <a:r>
                        <a:rPr lang="es-ES_tradnl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Instància</a:t>
                      </a:r>
                      <a:endParaRPr lang="es-ES_tradnl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98" marR="6498" marT="64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498" marR="6498" marT="6498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_tradnl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98" marR="6498" marT="6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141">
                <a:tc>
                  <a:txBody>
                    <a:bodyPr/>
                    <a:lstStyle/>
                    <a:p>
                      <a:pPr algn="l" rtl="0" fontAlgn="b"/>
                      <a:endParaRPr lang="es-ES_tradnl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98" marR="6498" marT="649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s-ES_tradnl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98" marR="6498" marT="649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ES_tradnl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98" marR="6498" marT="6498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_tradnl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98" marR="6498" marT="649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8141">
                <a:tc>
                  <a:txBody>
                    <a:bodyPr/>
                    <a:lstStyle/>
                    <a:p>
                      <a:pPr algn="l" rtl="0" fontAlgn="b"/>
                      <a:r>
                        <a:rPr lang="es-ES_tradn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6498" marR="6498" marT="6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D3E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_tradn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498" marR="6498" marT="649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D3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6498" marR="6498" marT="6498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D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_tradnl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98" marR="6498" marT="649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3E9"/>
                    </a:solidFill>
                  </a:tcPr>
                </a:tc>
              </a:tr>
              <a:tr h="104191">
                <a:tc>
                  <a:txBody>
                    <a:bodyPr/>
                    <a:lstStyle/>
                    <a:p>
                      <a:pPr algn="l" fontAlgn="b"/>
                      <a:endParaRPr lang="es-ES_tradnl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98" marR="6498" marT="649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_tradnl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98" marR="6498" marT="649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_tradnl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98" marR="6498" marT="649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_tradnl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98" marR="6498" marT="649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3102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ES_tradn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PLACES CREADES AL 2017 I AJORNADA LA SEVA IMPLEMENTACIÓ</a:t>
                      </a:r>
                    </a:p>
                  </a:txBody>
                  <a:tcPr marL="6498" marR="6498" marT="64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188141">
                <a:tc>
                  <a:txBody>
                    <a:bodyPr/>
                    <a:lstStyle/>
                    <a:p>
                      <a:pPr algn="l" fontAlgn="b"/>
                      <a:endParaRPr lang="es-ES_tradnl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98" marR="6498" marT="64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_tradnl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98" marR="6498" marT="64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_tradnl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98" marR="6498" marT="64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_tradnl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98" marR="6498" marT="64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141">
                <a:tc>
                  <a:txBody>
                    <a:bodyPr/>
                    <a:lstStyle/>
                    <a:p>
                      <a:pPr algn="l" rtl="0" fontAlgn="b"/>
                      <a:r>
                        <a:rPr lang="es-ES_tradn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ÒRGANS COL.LEGIATS</a:t>
                      </a:r>
                    </a:p>
                  </a:txBody>
                  <a:tcPr marL="6498" marR="6498" marT="6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D3E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_tradn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TIPUS</a:t>
                      </a:r>
                    </a:p>
                  </a:txBody>
                  <a:tcPr marL="6498" marR="6498" marT="649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D3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PLACES</a:t>
                      </a:r>
                    </a:p>
                  </a:txBody>
                  <a:tcPr marL="6498" marR="6498" marT="649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D3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SECCIONS</a:t>
                      </a:r>
                    </a:p>
                  </a:txBody>
                  <a:tcPr marL="6498" marR="6498" marT="649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D3E9"/>
                    </a:solidFill>
                  </a:tcPr>
                </a:tc>
              </a:tr>
              <a:tr h="188141">
                <a:tc>
                  <a:txBody>
                    <a:bodyPr/>
                    <a:lstStyle/>
                    <a:p>
                      <a:pPr algn="l" rtl="0" fontAlgn="b"/>
                      <a:r>
                        <a:rPr lang="es-ES_tradn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TSJ CATALAUNYA</a:t>
                      </a:r>
                    </a:p>
                  </a:txBody>
                  <a:tcPr marL="6498" marR="6498" marT="64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_tradn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Sala civil i penal</a:t>
                      </a:r>
                    </a:p>
                  </a:txBody>
                  <a:tcPr marL="6498" marR="6498" marT="649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498" marR="6498" marT="649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Secció</a:t>
                      </a:r>
                      <a:r>
                        <a:rPr lang="es-ES_tradn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s-ES_tradnl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d’apel.lació</a:t>
                      </a:r>
                      <a:r>
                        <a:rPr lang="es-ES_tradn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penal</a:t>
                      </a:r>
                    </a:p>
                  </a:txBody>
                  <a:tcPr marL="6498" marR="6498" marT="649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559">
                <a:tc>
                  <a:txBody>
                    <a:bodyPr/>
                    <a:lstStyle/>
                    <a:p>
                      <a:pPr algn="l" fontAlgn="b"/>
                      <a:endParaRPr lang="es-ES_tradnl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98" marR="6498" marT="64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_tradnl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98" marR="6498" marT="64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_tradnl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98" marR="6498" marT="64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_tradnl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98" marR="6498" marT="64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8141">
                <a:tc>
                  <a:txBody>
                    <a:bodyPr/>
                    <a:lstStyle/>
                    <a:p>
                      <a:pPr algn="l" rtl="0" fontAlgn="b"/>
                      <a:r>
                        <a:rPr lang="es-ES_tradn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ÒRGANS UNIPERSONALS</a:t>
                      </a:r>
                    </a:p>
                  </a:txBody>
                  <a:tcPr marL="6498" marR="6498" marT="6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D3E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_tradn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TIPUS</a:t>
                      </a:r>
                    </a:p>
                  </a:txBody>
                  <a:tcPr marL="6498" marR="6498" marT="649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D3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PLACES</a:t>
                      </a:r>
                    </a:p>
                  </a:txBody>
                  <a:tcPr marL="6498" marR="6498" marT="649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D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_tradnl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98" marR="6498" marT="6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141">
                <a:tc>
                  <a:txBody>
                    <a:bodyPr/>
                    <a:lstStyle/>
                    <a:p>
                      <a:pPr algn="l" rtl="0" fontAlgn="b"/>
                      <a:r>
                        <a:rPr lang="es-ES_tradn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PARTIT JUDICIAL SABADELL</a:t>
                      </a:r>
                    </a:p>
                  </a:txBody>
                  <a:tcPr marL="6498" marR="6498" marT="6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_tradnl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Jutjat</a:t>
                      </a:r>
                      <a:r>
                        <a:rPr lang="es-ES_tradn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 1a </a:t>
                      </a:r>
                      <a:r>
                        <a:rPr lang="es-ES_tradnl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Instància</a:t>
                      </a:r>
                      <a:endParaRPr lang="es-ES_tradnl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98" marR="6498" marT="649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498" marR="6498" marT="6498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_tradnl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98" marR="6498" marT="6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141">
                <a:tc>
                  <a:txBody>
                    <a:bodyPr/>
                    <a:lstStyle/>
                    <a:p>
                      <a:pPr algn="l" rtl="0" fontAlgn="b"/>
                      <a:r>
                        <a:rPr lang="es-ES_tradn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PARTIT JUDICIAL GIRONA</a:t>
                      </a:r>
                    </a:p>
                  </a:txBody>
                  <a:tcPr marL="6498" marR="6498" marT="6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_tradn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Jutjat de 1a Instància</a:t>
                      </a:r>
                    </a:p>
                  </a:txBody>
                  <a:tcPr marL="6498" marR="6498" marT="64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_tradn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498" marR="6498" marT="6498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_tradnl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98" marR="6498" marT="6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141">
                <a:tc>
                  <a:txBody>
                    <a:bodyPr/>
                    <a:lstStyle/>
                    <a:p>
                      <a:pPr algn="l" rtl="0" fontAlgn="b"/>
                      <a:r>
                        <a:rPr lang="ca-E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PARTIT</a:t>
                      </a:r>
                      <a:r>
                        <a:rPr lang="ca-ES" sz="12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JUDICIAL DE LLEIDA</a:t>
                      </a:r>
                      <a:endParaRPr lang="es-ES_tradnl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98" marR="6498" marT="6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a-E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Jutjat</a:t>
                      </a:r>
                      <a:r>
                        <a:rPr lang="ca-ES" sz="12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 1a Instància</a:t>
                      </a:r>
                      <a:endParaRPr lang="es-ES_tradnl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98" marR="6498" marT="649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es-ES_tradnl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98" marR="6498" marT="6498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_tradnl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98" marR="6498" marT="6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3559">
                <a:tc>
                  <a:txBody>
                    <a:bodyPr/>
                    <a:lstStyle/>
                    <a:p>
                      <a:pPr algn="l" rtl="0" fontAlgn="b"/>
                      <a:endParaRPr lang="es-ES_tradnl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98" marR="6498" marT="649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s-ES_tradnl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98" marR="6498" marT="649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ES_tradnl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98" marR="6498" marT="6498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_tradnl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98" marR="6498" marT="649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814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_tradnl" sz="1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6498" marR="6498" marT="64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D3E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s-ES_tradnl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98" marR="6498" marT="649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D3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a-ES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es-ES_tradnl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98" marR="6498" marT="6498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D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_tradnl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98" marR="6498" marT="649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D3E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943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2246927"/>
              </p:ext>
            </p:extLst>
          </p:nvPr>
        </p:nvGraphicFramePr>
        <p:xfrm>
          <a:off x="251519" y="1196752"/>
          <a:ext cx="8712970" cy="4400941"/>
        </p:xfrm>
        <a:graphic>
          <a:graphicData uri="http://schemas.openxmlformats.org/drawingml/2006/table">
            <a:tbl>
              <a:tblPr/>
              <a:tblGrid>
                <a:gridCol w="1633045"/>
                <a:gridCol w="1701088"/>
                <a:gridCol w="816521"/>
                <a:gridCol w="4562316"/>
              </a:tblGrid>
              <a:tr h="201153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ORGANS COL.LEGIATS</a:t>
                      </a:r>
                    </a:p>
                  </a:txBody>
                  <a:tcPr marL="7501" marR="7501" marT="7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TIPUS</a:t>
                      </a:r>
                    </a:p>
                  </a:txBody>
                  <a:tcPr marL="7501" marR="7501" marT="75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PLACES</a:t>
                      </a:r>
                    </a:p>
                  </a:txBody>
                  <a:tcPr marL="7501" marR="7501" marT="75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SECCIONS</a:t>
                      </a:r>
                    </a:p>
                  </a:txBody>
                  <a:tcPr marL="7501" marR="7501" marT="750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</a:tr>
              <a:tr h="201153"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BARCELONA</a:t>
                      </a:r>
                      <a:endParaRPr lang="ca-ES" sz="12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1" marR="7501" marT="75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Seccions civils </a:t>
                      </a:r>
                      <a:endParaRPr lang="ca-ES" sz="12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1" marR="7501" marT="75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2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  <a:endParaRPr lang="ca-ES" sz="12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1" marR="7501" marT="75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Secció Civil 11a, 12a, 13a, 14a, 15a, 16a, 17a, 18a i 19a</a:t>
                      </a:r>
                      <a:endParaRPr lang="ca-ES" sz="12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1" marR="7501" marT="75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201153"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BARCELONA</a:t>
                      </a:r>
                      <a:endParaRPr lang="ca-ES" sz="12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1" marR="7501" marT="7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Seccions penals</a:t>
                      </a:r>
                      <a:endParaRPr lang="ca-ES" sz="12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1" marR="7501" marT="7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2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ca-ES" sz="12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1" marR="7501" marT="7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Secció Penal 21a</a:t>
                      </a:r>
                      <a:endParaRPr lang="ca-ES" sz="12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1" marR="7501" marT="7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201153"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TARRAGONA</a:t>
                      </a:r>
                      <a:endParaRPr lang="ca-ES" sz="12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1" marR="7501" marT="7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Seccions civils </a:t>
                      </a:r>
                      <a:endParaRPr lang="ca-ES" sz="12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1" marR="7501" marT="7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2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ca-ES" sz="12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1" marR="7501" marT="7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Secció Civil 3a</a:t>
                      </a:r>
                      <a:endParaRPr lang="ca-ES" sz="12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1" marR="7501" marT="7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153"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TARRAGONA</a:t>
                      </a:r>
                      <a:endParaRPr lang="ca-ES" sz="12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1" marR="7501" marT="7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Seccions penals</a:t>
                      </a:r>
                      <a:endParaRPr lang="ca-ES" sz="12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1" marR="7501" marT="7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2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ca-ES" sz="12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1" marR="7501" marT="7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Secció Penal 4a</a:t>
                      </a:r>
                      <a:endParaRPr lang="ca-ES" sz="12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1" marR="7501" marT="7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153"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1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  <a:endParaRPr lang="ca-ES" sz="1200" b="1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1" marR="7501" marT="7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1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ca-ES" sz="1200" b="1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1" marR="7501" marT="75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200" b="1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  <a:endParaRPr lang="ca-ES" sz="1200" b="1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1" marR="7501" marT="75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ca-ES" sz="12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1" marR="7501" marT="750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153">
                <a:tc>
                  <a:txBody>
                    <a:bodyPr/>
                    <a:lstStyle/>
                    <a:p>
                      <a:pPr algn="l" fontAlgn="b"/>
                      <a:endParaRPr lang="ca-ES" sz="12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1" marR="7501" marT="75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a-ES" sz="12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1" marR="7501" marT="75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a-ES" sz="12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1" marR="7501" marT="75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a-ES" sz="12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1" marR="7501" marT="75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153"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1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ORGANS UNIPERSONALS</a:t>
                      </a:r>
                      <a:endParaRPr lang="ca-ES" sz="1200" b="1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1" marR="7501" marT="7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1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TIPUS</a:t>
                      </a:r>
                      <a:endParaRPr lang="ca-ES" sz="1200" b="1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1" marR="7501" marT="75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200" b="1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PLACES</a:t>
                      </a:r>
                      <a:endParaRPr lang="ca-ES" sz="1200" b="1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1" marR="7501" marT="75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1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LOCALITATS</a:t>
                      </a:r>
                      <a:endParaRPr lang="ca-ES" sz="1200" b="1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1" marR="7501" marT="750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</a:tr>
              <a:tr h="377881"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BARCELONA</a:t>
                      </a:r>
                      <a:endParaRPr lang="ca-ES" sz="12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1" marR="7501" marT="75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1a Instància i instrucció</a:t>
                      </a:r>
                      <a:endParaRPr lang="ca-ES" sz="12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1" marR="7501" marT="75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2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ca-ES" sz="12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1" marR="7501" marT="75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a Arenys de Mar, 1 a Vic, 1 a Vilanova i la Geltrú i 1 a Sant Feliu de Llobregat</a:t>
                      </a:r>
                      <a:endParaRPr lang="ca-ES" sz="12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1" marR="7501" marT="75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201153"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ca-ES" sz="12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1" marR="7501" marT="7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1a Instància</a:t>
                      </a:r>
                      <a:endParaRPr lang="ca-ES" sz="12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1" marR="7501" marT="7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2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ca-ES" sz="12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1" marR="7501" marT="7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a Barcelona, 1 a Badalona i 1 a Terrassa.</a:t>
                      </a:r>
                      <a:endParaRPr lang="ca-ES" sz="12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1" marR="7501" marT="7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201153"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ca-ES" sz="12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1" marR="7501" marT="7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Penal</a:t>
                      </a:r>
                      <a:endParaRPr lang="ca-ES" sz="12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1" marR="7501" marT="7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2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ca-ES" sz="12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1" marR="7501" marT="7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a Barcelona (3 de execucions) i 1 a Terrassa.</a:t>
                      </a:r>
                      <a:endParaRPr lang="ca-ES" sz="12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1" marR="7501" marT="7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201153"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ca-ES" sz="12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1" marR="7501" marT="7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Social</a:t>
                      </a:r>
                      <a:endParaRPr lang="ca-ES" sz="12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1" marR="7501" marT="7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2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ca-ES" sz="12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1" marR="7501" marT="7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a Barcelona i 1 a Terrassa.</a:t>
                      </a:r>
                      <a:endParaRPr lang="ca-ES" sz="12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1" marR="7501" marT="7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201153"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ca-ES" sz="12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1" marR="7501" marT="7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Contenciós-administratiu</a:t>
                      </a:r>
                      <a:endParaRPr lang="ca-ES" sz="12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1" marR="7501" marT="7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2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ca-ES" sz="12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1" marR="7501" marT="7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a Barcelona.</a:t>
                      </a:r>
                      <a:endParaRPr lang="ca-ES" sz="12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1" marR="7501" marT="7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201153"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GIRONA</a:t>
                      </a:r>
                      <a:endParaRPr lang="ca-ES" sz="12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1" marR="7501" marT="7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1a Instància i instrucció</a:t>
                      </a:r>
                      <a:endParaRPr lang="ca-ES" sz="12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1" marR="7501" marT="7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2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ca-ES" sz="12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1" marR="7501" marT="7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a Figueres i 1 a Sant Feliu de Guíxols.</a:t>
                      </a:r>
                      <a:endParaRPr lang="ca-ES" sz="12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1" marR="7501" marT="7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153">
                <a:tc>
                  <a:txBody>
                    <a:bodyPr/>
                    <a:lstStyle/>
                    <a:p>
                      <a:pPr algn="l" fontAlgn="b"/>
                      <a:endParaRPr lang="ca-ES" sz="12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1" marR="7501" marT="7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1a Instància</a:t>
                      </a:r>
                      <a:endParaRPr lang="ca-ES" sz="12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1" marR="7501" marT="7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2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ca-ES" sz="12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1" marR="7501" marT="7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a Girona.</a:t>
                      </a:r>
                      <a:endParaRPr lang="ca-ES" sz="12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1" marR="7501" marT="7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153">
                <a:tc>
                  <a:txBody>
                    <a:bodyPr/>
                    <a:lstStyle/>
                    <a:p>
                      <a:pPr algn="l" fontAlgn="b"/>
                      <a:endParaRPr lang="ca-ES" sz="12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1" marR="7501" marT="7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Penal</a:t>
                      </a:r>
                      <a:endParaRPr lang="ca-ES" sz="12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1" marR="7501" marT="7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2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ca-ES" sz="12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1" marR="7501" marT="7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a Girona.</a:t>
                      </a:r>
                      <a:endParaRPr lang="ca-ES" sz="12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1" marR="7501" marT="7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153"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LLEIDA</a:t>
                      </a:r>
                      <a:endParaRPr lang="ca-ES" sz="12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1" marR="7501" marT="7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Contenciós-administratiu</a:t>
                      </a:r>
                      <a:endParaRPr lang="ca-ES" sz="12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1" marR="7501" marT="7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2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ca-ES" sz="12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1" marR="7501" marT="7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a Lleida.</a:t>
                      </a:r>
                      <a:endParaRPr lang="ca-ES" sz="12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1" marR="7501" marT="7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201153"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TARRAGONA</a:t>
                      </a:r>
                      <a:endParaRPr lang="ca-ES" sz="12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1" marR="7501" marT="7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1a Instància i instrucció</a:t>
                      </a:r>
                      <a:endParaRPr lang="ca-ES" sz="12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1" marR="7501" marT="7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2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ca-ES" sz="12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1" marR="7501" marT="7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a Valls.</a:t>
                      </a:r>
                      <a:endParaRPr lang="ca-ES" sz="12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1" marR="7501" marT="7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153">
                <a:tc>
                  <a:txBody>
                    <a:bodyPr/>
                    <a:lstStyle/>
                    <a:p>
                      <a:pPr algn="l" fontAlgn="b"/>
                      <a:endParaRPr lang="ca-ES" sz="12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1" marR="7501" marT="7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1a Instància</a:t>
                      </a:r>
                      <a:endParaRPr lang="ca-ES" sz="12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1" marR="7501" marT="7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2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ca-ES" sz="12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1" marR="7501" marT="7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a Tarragona</a:t>
                      </a:r>
                      <a:r>
                        <a:rPr lang="ca-ES" sz="12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 </a:t>
                      </a:r>
                      <a:r>
                        <a:rPr lang="ca-ES" sz="12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a</a:t>
                      </a:r>
                      <a:r>
                        <a:rPr lang="ca-ES" sz="12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ca-ES" sz="12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Reus.</a:t>
                      </a:r>
                      <a:endParaRPr lang="ca-E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1" marR="7501" marT="7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153">
                <a:tc>
                  <a:txBody>
                    <a:bodyPr/>
                    <a:lstStyle/>
                    <a:p>
                      <a:pPr algn="l" fontAlgn="b"/>
                      <a:endParaRPr lang="ca-ES" sz="12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1" marR="7501" marT="7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Social</a:t>
                      </a:r>
                      <a:endParaRPr lang="ca-ES" sz="12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1" marR="7501" marT="7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2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ca-ES" sz="12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1" marR="7501" marT="7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a Tarragona</a:t>
                      </a:r>
                      <a:r>
                        <a:rPr lang="ca-ES" sz="1200" b="0" i="0" u="none" strike="noStrike" baseline="0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i</a:t>
                      </a:r>
                      <a:r>
                        <a:rPr lang="ca-ES" sz="1200" b="0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 a Reus.</a:t>
                      </a:r>
                      <a:endParaRPr lang="ca-ES" sz="12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1" marR="7501" marT="75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153"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1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  <a:endParaRPr lang="ca-ES" sz="1200" b="1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1" marR="7501" marT="7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1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ca-ES" sz="1200" b="1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1" marR="7501" marT="75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200" b="1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  <a:endParaRPr lang="ca-ES" sz="1200" b="1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1" marR="7501" marT="75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1" i="0" u="none" strike="noStrike" noProof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ca-ES" sz="1200" b="1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01" marR="7501" marT="750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4034731792"/>
              </p:ext>
            </p:extLst>
          </p:nvPr>
        </p:nvGraphicFramePr>
        <p:xfrm>
          <a:off x="1043608" y="116632"/>
          <a:ext cx="7848872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681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783589299"/>
              </p:ext>
            </p:extLst>
          </p:nvPr>
        </p:nvGraphicFramePr>
        <p:xfrm>
          <a:off x="755576" y="692696"/>
          <a:ext cx="8136904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3107880"/>
              </p:ext>
            </p:extLst>
          </p:nvPr>
        </p:nvGraphicFramePr>
        <p:xfrm>
          <a:off x="1043608" y="2204864"/>
          <a:ext cx="7560840" cy="1224138"/>
        </p:xfrm>
        <a:graphic>
          <a:graphicData uri="http://schemas.openxmlformats.org/drawingml/2006/table">
            <a:tbl>
              <a:tblPr firstRow="1" firstCol="1" bandRow="1"/>
              <a:tblGrid>
                <a:gridCol w="1486462"/>
                <a:gridCol w="1492510"/>
                <a:gridCol w="1832747"/>
                <a:gridCol w="1435047"/>
                <a:gridCol w="1314074"/>
              </a:tblGrid>
              <a:tr h="408046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2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EVOLUCIÓ EN PERCENTATGE DELS ASSUMPTES RESOLTS RESPECTE DELS INGRESSATS</a:t>
                      </a:r>
                      <a:endParaRPr lang="es-ES_tradnl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4080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2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2013</a:t>
                      </a:r>
                      <a:endParaRPr lang="es-ES_tradnl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2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2014</a:t>
                      </a:r>
                      <a:endParaRPr lang="es-ES_tradnl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2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2015</a:t>
                      </a:r>
                      <a:endParaRPr lang="es-ES_tradnl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2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2016</a:t>
                      </a:r>
                      <a:endParaRPr lang="es-ES_tradnl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2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2017</a:t>
                      </a:r>
                      <a:endParaRPr lang="es-ES_tradnl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4080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2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102,85%</a:t>
                      </a:r>
                      <a:endParaRPr lang="es-ES_tradnl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2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101,51%</a:t>
                      </a:r>
                      <a:endParaRPr lang="es-ES_tradnl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2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104,61%</a:t>
                      </a:r>
                      <a:endParaRPr lang="es-ES_tradnl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2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102,78%</a:t>
                      </a:r>
                      <a:endParaRPr lang="es-ES_tradnl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2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97,19%</a:t>
                      </a:r>
                      <a:endParaRPr lang="es-ES_tradnl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22" name="Agrupa 9"/>
          <p:cNvGrpSpPr>
            <a:grpSpLocks/>
          </p:cNvGrpSpPr>
          <p:nvPr/>
        </p:nvGrpSpPr>
        <p:grpSpPr bwMode="auto">
          <a:xfrm>
            <a:off x="2173288" y="5402263"/>
            <a:ext cx="2492375" cy="276225"/>
            <a:chOff x="6472113" y="4592638"/>
            <a:chExt cx="2492375" cy="276225"/>
          </a:xfrm>
        </p:grpSpPr>
        <p:sp>
          <p:nvSpPr>
            <p:cNvPr id="82055" name="358 Rectángulo redondeado"/>
            <p:cNvSpPr>
              <a:spLocks noChangeArrowheads="1"/>
            </p:cNvSpPr>
            <p:nvPr/>
          </p:nvSpPr>
          <p:spPr bwMode="auto">
            <a:xfrm>
              <a:off x="6472113" y="4613275"/>
              <a:ext cx="249238" cy="244475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 w="25400" algn="ctr">
              <a:solidFill>
                <a:srgbClr val="A2A2A2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0" hangingPunct="0">
                <a:spcBef>
                  <a:spcPct val="50000"/>
                </a:spcBef>
                <a:buClr>
                  <a:srgbClr val="DDDDDD"/>
                </a:buClr>
                <a:buFont typeface="Wingdings" pitchFamily="2" charset="2"/>
                <a:buChar char="§"/>
              </a:pPr>
              <a:endParaRPr lang="es-ES" altLang="ca-ES" sz="5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82056" name="277 CuadroTexto"/>
            <p:cNvSpPr txBox="1">
              <a:spLocks noChangeArrowheads="1"/>
            </p:cNvSpPr>
            <p:nvPr/>
          </p:nvSpPr>
          <p:spPr bwMode="auto">
            <a:xfrm>
              <a:off x="6732463" y="4592638"/>
              <a:ext cx="223202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buClr>
                  <a:srgbClr val="DDDDDD"/>
                </a:buClr>
                <a:buFont typeface="Wingdings" pitchFamily="2" charset="2"/>
                <a:buNone/>
              </a:pPr>
              <a:r>
                <a:rPr lang="es-ES" altLang="ca-ES" sz="1200">
                  <a:solidFill>
                    <a:srgbClr val="000000"/>
                  </a:solidFill>
                  <a:latin typeface="Arial" charset="0"/>
                </a:rPr>
                <a:t> Sin actuación organizativa</a:t>
              </a:r>
            </a:p>
          </p:txBody>
        </p:sp>
      </p:grpSp>
      <p:grpSp>
        <p:nvGrpSpPr>
          <p:cNvPr id="81923" name="Agrupa 5"/>
          <p:cNvGrpSpPr>
            <a:grpSpLocks/>
          </p:cNvGrpSpPr>
          <p:nvPr/>
        </p:nvGrpSpPr>
        <p:grpSpPr bwMode="auto">
          <a:xfrm>
            <a:off x="190500" y="1071563"/>
            <a:ext cx="5677644" cy="4937125"/>
            <a:chOff x="1419225" y="1125538"/>
            <a:chExt cx="4870450" cy="502920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419225" y="1125538"/>
              <a:ext cx="4870450" cy="5029200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1986" name="331 Rectángulo redondeado"/>
            <p:cNvSpPr>
              <a:spLocks noChangeArrowheads="1"/>
            </p:cNvSpPr>
            <p:nvPr/>
          </p:nvSpPr>
          <p:spPr bwMode="auto">
            <a:xfrm>
              <a:off x="4659585" y="3933056"/>
              <a:ext cx="249238" cy="244475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 w="25400" algn="ctr">
              <a:solidFill>
                <a:srgbClr val="A2A2A2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0" hangingPunct="0">
                <a:spcBef>
                  <a:spcPct val="50000"/>
                </a:spcBef>
                <a:buClr>
                  <a:srgbClr val="DDDDDD"/>
                </a:buClr>
                <a:buFont typeface="Wingdings" pitchFamily="2" charset="2"/>
                <a:buChar char="§"/>
              </a:pPr>
              <a:endParaRPr lang="es-ES" altLang="ca-ES" sz="500" b="1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8" name="332 Rectángulo redondeado"/>
            <p:cNvSpPr/>
            <p:nvPr/>
          </p:nvSpPr>
          <p:spPr>
            <a:xfrm>
              <a:off x="2253897" y="1408531"/>
              <a:ext cx="250707" cy="244184"/>
            </a:xfrm>
            <a:prstGeom prst="roundRect">
              <a:avLst/>
            </a:prstGeom>
            <a:solidFill>
              <a:srgbClr val="FFFFFF">
                <a:lumMod val="85000"/>
              </a:srgbClr>
            </a:solidFill>
            <a:ln w="25400" cap="flat" cmpd="sng" algn="ctr">
              <a:solidFill>
                <a:srgbClr val="DDDDD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buClr>
                  <a:srgbClr val="DDDDDD"/>
                </a:buClr>
                <a:buFont typeface="Wingdings" pitchFamily="2" charset="2"/>
                <a:buChar char="§"/>
                <a:defRPr/>
              </a:pPr>
              <a:endParaRPr lang="es-ES" sz="500" kern="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9" name="334 Rectángulo redondeado"/>
            <p:cNvSpPr/>
            <p:nvPr/>
          </p:nvSpPr>
          <p:spPr>
            <a:xfrm>
              <a:off x="3990505" y="2116824"/>
              <a:ext cx="249179" cy="244184"/>
            </a:xfrm>
            <a:prstGeom prst="roundRect">
              <a:avLst/>
            </a:prstGeom>
            <a:solidFill>
              <a:srgbClr val="92D050"/>
            </a:solidFill>
            <a:ln w="25400" cap="flat" cmpd="sng" algn="ctr">
              <a:solidFill>
                <a:srgbClr val="DDDDD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buClr>
                  <a:srgbClr val="DDDDDD"/>
                </a:buClr>
                <a:buFont typeface="Wingdings" pitchFamily="2" charset="2"/>
                <a:buChar char="§"/>
                <a:defRPr/>
              </a:pPr>
              <a:endParaRPr lang="es-ES" sz="500" b="1" kern="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81989" name="335 Rectángulo redondeado"/>
            <p:cNvSpPr>
              <a:spLocks noChangeArrowheads="1"/>
            </p:cNvSpPr>
            <p:nvPr/>
          </p:nvSpPr>
          <p:spPr bwMode="auto">
            <a:xfrm>
              <a:off x="3176588" y="2024063"/>
              <a:ext cx="249237" cy="244475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 w="25400" algn="ctr">
              <a:solidFill>
                <a:srgbClr val="A2A2A2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0" hangingPunct="0">
                <a:spcBef>
                  <a:spcPct val="50000"/>
                </a:spcBef>
                <a:buClr>
                  <a:srgbClr val="DDDDDD"/>
                </a:buClr>
                <a:buFont typeface="Wingdings" pitchFamily="2" charset="2"/>
                <a:buChar char="§"/>
              </a:pPr>
              <a:endParaRPr lang="es-ES" altLang="ca-ES" sz="4000" b="1">
                <a:solidFill>
                  <a:srgbClr val="00B0F0"/>
                </a:solidFill>
                <a:latin typeface="Arial" charset="0"/>
              </a:endParaRPr>
            </a:p>
          </p:txBody>
        </p:sp>
        <p:sp>
          <p:nvSpPr>
            <p:cNvPr id="11" name="341 Rectángulo redondeado"/>
            <p:cNvSpPr/>
            <p:nvPr/>
          </p:nvSpPr>
          <p:spPr>
            <a:xfrm>
              <a:off x="2617729" y="2626212"/>
              <a:ext cx="249179" cy="244183"/>
            </a:xfrm>
            <a:prstGeom prst="roundRect">
              <a:avLst/>
            </a:prstGeom>
            <a:solidFill>
              <a:srgbClr val="FFFFFF">
                <a:lumMod val="85000"/>
              </a:srgbClr>
            </a:solidFill>
            <a:ln w="25400" cap="flat" cmpd="sng" algn="ctr">
              <a:solidFill>
                <a:srgbClr val="DDDDD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buClr>
                  <a:srgbClr val="DDDDDD"/>
                </a:buClr>
                <a:buFont typeface="Wingdings" pitchFamily="2" charset="2"/>
                <a:buChar char="§"/>
                <a:defRPr/>
              </a:pPr>
              <a:endParaRPr lang="es-ES" sz="500" b="1" kern="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12" name="344 Rectángulo redondeado"/>
            <p:cNvSpPr/>
            <p:nvPr/>
          </p:nvSpPr>
          <p:spPr>
            <a:xfrm>
              <a:off x="4443001" y="2176657"/>
              <a:ext cx="249179" cy="244183"/>
            </a:xfrm>
            <a:prstGeom prst="roundRect">
              <a:avLst/>
            </a:prstGeom>
            <a:solidFill>
              <a:srgbClr val="92D050"/>
            </a:solidFill>
            <a:ln w="25400" cap="flat" cmpd="sng" algn="ctr">
              <a:solidFill>
                <a:srgbClr val="DDDDD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buClr>
                  <a:srgbClr val="DDDDDD"/>
                </a:buClr>
                <a:buFont typeface="Wingdings" pitchFamily="2" charset="2"/>
                <a:buChar char="§"/>
                <a:defRPr/>
              </a:pPr>
              <a:endParaRPr lang="es-ES" sz="500" b="1" kern="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13" name="345 Rectángulo redondeado"/>
            <p:cNvSpPr/>
            <p:nvPr/>
          </p:nvSpPr>
          <p:spPr>
            <a:xfrm>
              <a:off x="3851393" y="2567997"/>
              <a:ext cx="250707" cy="244183"/>
            </a:xfrm>
            <a:prstGeom prst="roundRect">
              <a:avLst/>
            </a:prstGeom>
            <a:solidFill>
              <a:srgbClr val="FFFFFF">
                <a:lumMod val="85000"/>
              </a:srgbClr>
            </a:solidFill>
            <a:ln w="25400" cap="flat" cmpd="sng" algn="ctr">
              <a:solidFill>
                <a:srgbClr val="DDDDD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buClr>
                  <a:srgbClr val="DDDDDD"/>
                </a:buClr>
                <a:buFont typeface="Wingdings" pitchFamily="2" charset="2"/>
                <a:buChar char="§"/>
                <a:defRPr/>
              </a:pPr>
              <a:endParaRPr lang="es-ES" sz="500" b="1" kern="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15" name="348 Rectángulo redondeado"/>
            <p:cNvSpPr>
              <a:spLocks noChangeArrowheads="1"/>
            </p:cNvSpPr>
            <p:nvPr/>
          </p:nvSpPr>
          <p:spPr bwMode="auto">
            <a:xfrm>
              <a:off x="5511565" y="2655320"/>
              <a:ext cx="249178" cy="245800"/>
            </a:xfrm>
            <a:prstGeom prst="roundRect">
              <a:avLst>
                <a:gd name="adj" fmla="val 16667"/>
              </a:avLst>
            </a:prstGeom>
            <a:solidFill>
              <a:srgbClr val="FFFFFF">
                <a:lumMod val="85000"/>
              </a:srgbClr>
            </a:solidFill>
            <a:ln w="25400" cap="flat" cmpd="sng" algn="ctr">
              <a:solidFill>
                <a:srgbClr val="DDDDD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buClr>
                  <a:srgbClr val="DDDDDD"/>
                </a:buClr>
                <a:buFont typeface="Wingdings" pitchFamily="2" charset="2"/>
                <a:buChar char="§"/>
                <a:defRPr/>
              </a:pPr>
              <a:endParaRPr lang="es-ES" sz="500" b="1" kern="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16" name="349 Rectángulo redondeado"/>
            <p:cNvSpPr/>
            <p:nvPr/>
          </p:nvSpPr>
          <p:spPr>
            <a:xfrm>
              <a:off x="3846806" y="3059597"/>
              <a:ext cx="249179" cy="244183"/>
            </a:xfrm>
            <a:prstGeom prst="roundRect">
              <a:avLst/>
            </a:prstGeom>
            <a:solidFill>
              <a:srgbClr val="FFFFFF">
                <a:lumMod val="85000"/>
              </a:srgbClr>
            </a:solidFill>
            <a:ln w="25400" cap="flat" cmpd="sng" algn="ctr">
              <a:solidFill>
                <a:srgbClr val="DDDDD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buClr>
                  <a:srgbClr val="DDDDDD"/>
                </a:buClr>
                <a:buFont typeface="Wingdings" pitchFamily="2" charset="2"/>
                <a:buChar char="§"/>
                <a:defRPr/>
              </a:pPr>
              <a:endParaRPr lang="es-ES" sz="500" b="1" kern="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17" name="350 Rectángulo redondeado"/>
            <p:cNvSpPr/>
            <p:nvPr/>
          </p:nvSpPr>
          <p:spPr>
            <a:xfrm>
              <a:off x="4473575" y="2703834"/>
              <a:ext cx="250707" cy="244183"/>
            </a:xfrm>
            <a:prstGeom prst="roundRect">
              <a:avLst/>
            </a:prstGeom>
            <a:solidFill>
              <a:srgbClr val="FFFFFF">
                <a:lumMod val="85000"/>
              </a:srgbClr>
            </a:solidFill>
            <a:ln w="25400" cap="flat" cmpd="sng" algn="ctr">
              <a:solidFill>
                <a:srgbClr val="DDDDD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buClr>
                  <a:srgbClr val="DDDDDD"/>
                </a:buClr>
                <a:buFont typeface="Wingdings" pitchFamily="2" charset="2"/>
                <a:buChar char="§"/>
                <a:defRPr/>
              </a:pPr>
              <a:endParaRPr lang="es-ES" sz="500" b="1" kern="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81996" name="352 Rectángulo redondeado"/>
            <p:cNvSpPr>
              <a:spLocks noChangeArrowheads="1"/>
            </p:cNvSpPr>
            <p:nvPr/>
          </p:nvSpPr>
          <p:spPr bwMode="auto">
            <a:xfrm>
              <a:off x="5199063" y="2703513"/>
              <a:ext cx="249237" cy="244475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25400" algn="ctr">
              <a:solidFill>
                <a:srgbClr val="A2A2A2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0" hangingPunct="0">
                <a:spcBef>
                  <a:spcPct val="50000"/>
                </a:spcBef>
                <a:buClr>
                  <a:srgbClr val="DDDDDD"/>
                </a:buClr>
                <a:buFont typeface="Wingdings" pitchFamily="2" charset="2"/>
                <a:buChar char="§"/>
              </a:pPr>
              <a:endParaRPr lang="es-ES" altLang="ca-ES" sz="500" b="1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9" name="353 Rectángulo redondeado"/>
            <p:cNvSpPr/>
            <p:nvPr/>
          </p:nvSpPr>
          <p:spPr>
            <a:xfrm>
              <a:off x="4114330" y="3059597"/>
              <a:ext cx="249178" cy="244183"/>
            </a:xfrm>
            <a:prstGeom prst="roundRect">
              <a:avLst/>
            </a:prstGeom>
            <a:solidFill>
              <a:srgbClr val="FFFFFF">
                <a:lumMod val="85000"/>
              </a:srgbClr>
            </a:solidFill>
            <a:ln w="25400" cap="flat" cmpd="sng" algn="ctr">
              <a:solidFill>
                <a:srgbClr val="DDDDD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buClr>
                  <a:srgbClr val="DDDDDD"/>
                </a:buClr>
                <a:buFont typeface="Wingdings" pitchFamily="2" charset="2"/>
                <a:buChar char="§"/>
                <a:defRPr/>
              </a:pPr>
              <a:endParaRPr lang="es-ES" sz="500" b="1" kern="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20" name="355 Rectángulo redondeado"/>
            <p:cNvSpPr/>
            <p:nvPr/>
          </p:nvSpPr>
          <p:spPr>
            <a:xfrm>
              <a:off x="5661378" y="2128144"/>
              <a:ext cx="249178" cy="245800"/>
            </a:xfrm>
            <a:prstGeom prst="roundRect">
              <a:avLst/>
            </a:prstGeom>
            <a:solidFill>
              <a:srgbClr val="FFFFFF">
                <a:lumMod val="85000"/>
              </a:srgbClr>
            </a:solidFill>
            <a:ln w="25400" cap="flat" cmpd="sng" algn="ctr">
              <a:solidFill>
                <a:srgbClr val="DDDDD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buClr>
                  <a:srgbClr val="DDDDDD"/>
                </a:buClr>
                <a:buFont typeface="Wingdings" pitchFamily="2" charset="2"/>
                <a:buChar char="§"/>
                <a:defRPr/>
              </a:pPr>
              <a:endParaRPr lang="es-ES" sz="500" b="1" kern="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21" name="357 Rectángulo redondeado"/>
            <p:cNvSpPr/>
            <p:nvPr/>
          </p:nvSpPr>
          <p:spPr>
            <a:xfrm>
              <a:off x="3383610" y="2799242"/>
              <a:ext cx="249178" cy="244184"/>
            </a:xfrm>
            <a:prstGeom prst="roundRect">
              <a:avLst/>
            </a:prstGeom>
            <a:solidFill>
              <a:srgbClr val="FFFFFF">
                <a:lumMod val="85000"/>
              </a:srgbClr>
            </a:solidFill>
            <a:ln w="25400" cap="flat" cmpd="sng" algn="ctr">
              <a:solidFill>
                <a:srgbClr val="DDDDD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buClr>
                  <a:srgbClr val="DDDDDD"/>
                </a:buClr>
                <a:buFont typeface="Wingdings" pitchFamily="2" charset="2"/>
                <a:buChar char="§"/>
                <a:defRPr/>
              </a:pPr>
              <a:endParaRPr lang="es-ES" sz="500" b="1" kern="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82000" name="358 Rectángulo redondeado"/>
            <p:cNvSpPr>
              <a:spLocks noChangeArrowheads="1"/>
            </p:cNvSpPr>
            <p:nvPr/>
          </p:nvSpPr>
          <p:spPr bwMode="auto">
            <a:xfrm>
              <a:off x="5060950" y="3017838"/>
              <a:ext cx="250825" cy="244475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 w="25400" algn="ctr">
              <a:solidFill>
                <a:srgbClr val="A2A2A2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0" hangingPunct="0">
                <a:spcBef>
                  <a:spcPct val="50000"/>
                </a:spcBef>
                <a:buClr>
                  <a:srgbClr val="DDDDDD"/>
                </a:buClr>
                <a:buFont typeface="Wingdings" pitchFamily="2" charset="2"/>
                <a:buChar char="§"/>
              </a:pPr>
              <a:endParaRPr lang="es-ES" altLang="ca-ES" sz="500" b="1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3" name="359 Rectángulo redondeado"/>
            <p:cNvSpPr/>
            <p:nvPr/>
          </p:nvSpPr>
          <p:spPr>
            <a:xfrm>
              <a:off x="2720152" y="3518855"/>
              <a:ext cx="249178" cy="245800"/>
            </a:xfrm>
            <a:prstGeom prst="roundRect">
              <a:avLst/>
            </a:prstGeom>
            <a:solidFill>
              <a:srgbClr val="FFFFFF">
                <a:lumMod val="85000"/>
              </a:srgbClr>
            </a:solidFill>
            <a:ln w="25400" cap="flat" cmpd="sng" algn="ctr">
              <a:solidFill>
                <a:srgbClr val="DDDDD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buClr>
                  <a:srgbClr val="DDDDDD"/>
                </a:buClr>
                <a:buFont typeface="Wingdings" pitchFamily="2" charset="2"/>
                <a:buChar char="§"/>
                <a:defRPr/>
              </a:pPr>
              <a:endParaRPr lang="es-ES" sz="500" b="1" kern="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82002" name="364 Rectángulo redondeado"/>
            <p:cNvSpPr>
              <a:spLocks noChangeArrowheads="1"/>
            </p:cNvSpPr>
            <p:nvPr/>
          </p:nvSpPr>
          <p:spPr bwMode="auto">
            <a:xfrm>
              <a:off x="2968625" y="4137025"/>
              <a:ext cx="250825" cy="244475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 w="25400" algn="ctr">
              <a:solidFill>
                <a:srgbClr val="A2A2A2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0" hangingPunct="0">
                <a:spcBef>
                  <a:spcPct val="50000"/>
                </a:spcBef>
                <a:buClr>
                  <a:srgbClr val="DDDDDD"/>
                </a:buClr>
                <a:buFont typeface="Wingdings" pitchFamily="2" charset="2"/>
                <a:buChar char="§"/>
              </a:pPr>
              <a:endParaRPr lang="es-ES" altLang="ca-ES" sz="500" b="1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5" name="365 Rectángulo redondeado"/>
            <p:cNvSpPr/>
            <p:nvPr/>
          </p:nvSpPr>
          <p:spPr>
            <a:xfrm>
              <a:off x="2879138" y="4663766"/>
              <a:ext cx="249178" cy="244183"/>
            </a:xfrm>
            <a:prstGeom prst="roundRect">
              <a:avLst/>
            </a:prstGeom>
            <a:solidFill>
              <a:srgbClr val="FFFFFF">
                <a:lumMod val="85000"/>
              </a:srgbClr>
            </a:solidFill>
            <a:ln w="25400" cap="flat" cmpd="sng" algn="ctr">
              <a:solidFill>
                <a:srgbClr val="DDDDD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buClr>
                  <a:srgbClr val="DDDDDD"/>
                </a:buClr>
                <a:buFont typeface="Wingdings" pitchFamily="2" charset="2"/>
                <a:buChar char="§"/>
                <a:defRPr/>
              </a:pPr>
              <a:endParaRPr lang="es-ES" sz="500" b="1" kern="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82004" name="366 Rectángulo redondeado"/>
            <p:cNvSpPr>
              <a:spLocks noChangeArrowheads="1"/>
            </p:cNvSpPr>
            <p:nvPr/>
          </p:nvSpPr>
          <p:spPr bwMode="auto">
            <a:xfrm>
              <a:off x="1733802" y="4781093"/>
              <a:ext cx="202611" cy="236819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 w="25400" algn="ctr">
              <a:solidFill>
                <a:srgbClr val="A2A2A2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0" hangingPunct="0">
                <a:spcBef>
                  <a:spcPct val="50000"/>
                </a:spcBef>
                <a:buClr>
                  <a:srgbClr val="DDDDDD"/>
                </a:buClr>
                <a:buFont typeface="Wingdings" pitchFamily="2" charset="2"/>
                <a:buChar char="§"/>
              </a:pPr>
              <a:endParaRPr lang="es-ES" altLang="ca-ES" sz="500" b="1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7" name="368 Rectángulo redondeado"/>
            <p:cNvSpPr/>
            <p:nvPr/>
          </p:nvSpPr>
          <p:spPr>
            <a:xfrm>
              <a:off x="3914069" y="3347442"/>
              <a:ext cx="250707" cy="245800"/>
            </a:xfrm>
            <a:prstGeom prst="roundRect">
              <a:avLst/>
            </a:prstGeom>
            <a:solidFill>
              <a:srgbClr val="FFFFFF">
                <a:lumMod val="85000"/>
              </a:srgbClr>
            </a:solidFill>
            <a:ln w="25400" cap="flat" cmpd="sng" algn="ctr">
              <a:solidFill>
                <a:srgbClr val="DDDDD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buClr>
                  <a:srgbClr val="DDDDDD"/>
                </a:buClr>
                <a:buFont typeface="Wingdings" pitchFamily="2" charset="2"/>
                <a:buChar char="§"/>
                <a:defRPr/>
              </a:pPr>
              <a:endParaRPr lang="es-ES" sz="500" b="1" kern="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28" name="370 Rectángulo redondeado"/>
            <p:cNvSpPr/>
            <p:nvPr/>
          </p:nvSpPr>
          <p:spPr>
            <a:xfrm>
              <a:off x="4904669" y="3501066"/>
              <a:ext cx="250707" cy="244184"/>
            </a:xfrm>
            <a:prstGeom prst="roundRect">
              <a:avLst/>
            </a:prstGeom>
            <a:solidFill>
              <a:srgbClr val="FFFFFF">
                <a:lumMod val="85000"/>
              </a:srgbClr>
            </a:solidFill>
            <a:ln w="25400" cap="flat" cmpd="sng" algn="ctr">
              <a:solidFill>
                <a:srgbClr val="DDDDD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buClr>
                  <a:srgbClr val="DDDDDD"/>
                </a:buClr>
                <a:buFont typeface="Wingdings" pitchFamily="2" charset="2"/>
                <a:buChar char="§"/>
                <a:defRPr/>
              </a:pPr>
              <a:endParaRPr lang="es-ES" sz="500" b="1" kern="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29" name="371 Rectángulo redondeado"/>
            <p:cNvSpPr/>
            <p:nvPr/>
          </p:nvSpPr>
          <p:spPr>
            <a:xfrm>
              <a:off x="2061281" y="5017912"/>
              <a:ext cx="249179" cy="244184"/>
            </a:xfrm>
            <a:prstGeom prst="roundRect">
              <a:avLst/>
            </a:prstGeom>
            <a:solidFill>
              <a:srgbClr val="FFFFFF">
                <a:lumMod val="85000"/>
              </a:srgbClr>
            </a:solidFill>
            <a:ln w="25400" cap="flat" cmpd="sng" algn="ctr">
              <a:solidFill>
                <a:srgbClr val="DDDDD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buClr>
                  <a:srgbClr val="DDDDDD"/>
                </a:buClr>
                <a:buFont typeface="Wingdings" pitchFamily="2" charset="2"/>
                <a:buChar char="§"/>
                <a:defRPr/>
              </a:pPr>
              <a:endParaRPr lang="es-ES" sz="500" kern="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30" name="376 Rectángulo redondeado"/>
            <p:cNvSpPr/>
            <p:nvPr/>
          </p:nvSpPr>
          <p:spPr>
            <a:xfrm>
              <a:off x="2571868" y="4451925"/>
              <a:ext cx="249179" cy="244184"/>
            </a:xfrm>
            <a:prstGeom prst="roundRect">
              <a:avLst/>
            </a:prstGeom>
            <a:solidFill>
              <a:srgbClr val="FFFFFF">
                <a:lumMod val="85000"/>
              </a:srgbClr>
            </a:solidFill>
            <a:ln w="25400" cap="flat" cmpd="sng" algn="ctr">
              <a:solidFill>
                <a:srgbClr val="DDDDD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buClr>
                  <a:srgbClr val="DDDDDD"/>
                </a:buClr>
                <a:buFont typeface="Wingdings" pitchFamily="2" charset="2"/>
                <a:buChar char="§"/>
                <a:defRPr/>
              </a:pPr>
              <a:endParaRPr lang="es-ES" sz="500" b="1" kern="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31" name="377 Rectángulo redondeado"/>
            <p:cNvSpPr/>
            <p:nvPr/>
          </p:nvSpPr>
          <p:spPr>
            <a:xfrm>
              <a:off x="2192749" y="4460011"/>
              <a:ext cx="249179" cy="244183"/>
            </a:xfrm>
            <a:prstGeom prst="roundRect">
              <a:avLst/>
            </a:prstGeom>
            <a:solidFill>
              <a:srgbClr val="FFFFFF">
                <a:lumMod val="85000"/>
              </a:srgbClr>
            </a:solidFill>
            <a:ln w="25400" cap="flat" cmpd="sng" algn="ctr">
              <a:solidFill>
                <a:srgbClr val="DDDDD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buClr>
                  <a:srgbClr val="DDDDDD"/>
                </a:buClr>
                <a:buFont typeface="Wingdings" pitchFamily="2" charset="2"/>
                <a:buChar char="§"/>
                <a:defRPr/>
              </a:pPr>
              <a:endParaRPr lang="es-ES" sz="500" b="1" kern="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36" name="350 Rectángulo redondeado"/>
            <p:cNvSpPr/>
            <p:nvPr/>
          </p:nvSpPr>
          <p:spPr>
            <a:xfrm>
              <a:off x="4417013" y="3017552"/>
              <a:ext cx="250707" cy="244183"/>
            </a:xfrm>
            <a:prstGeom prst="roundRect">
              <a:avLst/>
            </a:prstGeom>
            <a:solidFill>
              <a:srgbClr val="FFFFFF">
                <a:lumMod val="85000"/>
              </a:srgbClr>
            </a:solidFill>
            <a:ln w="25400" cap="flat" cmpd="sng" algn="ctr">
              <a:solidFill>
                <a:srgbClr val="DDDDD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buClr>
                  <a:srgbClr val="DDDDDD"/>
                </a:buClr>
                <a:buFont typeface="Wingdings" pitchFamily="2" charset="2"/>
                <a:buChar char="§"/>
                <a:defRPr/>
              </a:pPr>
              <a:endParaRPr lang="es-ES" sz="500" b="1" kern="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37" name="350 Rectángulo redondeado"/>
            <p:cNvSpPr/>
            <p:nvPr/>
          </p:nvSpPr>
          <p:spPr>
            <a:xfrm>
              <a:off x="4181593" y="2729707"/>
              <a:ext cx="250707" cy="244183"/>
            </a:xfrm>
            <a:prstGeom prst="roundRect">
              <a:avLst/>
            </a:prstGeom>
            <a:solidFill>
              <a:srgbClr val="FFFFFF">
                <a:lumMod val="85000"/>
              </a:srgbClr>
            </a:solidFill>
            <a:ln w="25400" cap="flat" cmpd="sng" algn="ctr">
              <a:solidFill>
                <a:srgbClr val="DDDDD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buClr>
                  <a:srgbClr val="DDDDDD"/>
                </a:buClr>
                <a:buFont typeface="Wingdings" pitchFamily="2" charset="2"/>
                <a:buChar char="§"/>
                <a:defRPr/>
              </a:pPr>
              <a:endParaRPr lang="es-ES" sz="500" b="1" kern="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38" name="350 Rectángulo redondeado"/>
            <p:cNvSpPr/>
            <p:nvPr/>
          </p:nvSpPr>
          <p:spPr>
            <a:xfrm>
              <a:off x="3849864" y="3640137"/>
              <a:ext cx="250707" cy="244184"/>
            </a:xfrm>
            <a:prstGeom prst="roundRect">
              <a:avLst/>
            </a:prstGeom>
            <a:solidFill>
              <a:srgbClr val="FFFFFF">
                <a:lumMod val="85000"/>
              </a:srgbClr>
            </a:solidFill>
            <a:ln w="25400" cap="flat" cmpd="sng" algn="ctr">
              <a:solidFill>
                <a:srgbClr val="DDDDD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buClr>
                  <a:srgbClr val="DDDDDD"/>
                </a:buClr>
                <a:buFont typeface="Wingdings" pitchFamily="2" charset="2"/>
                <a:buChar char="§"/>
                <a:defRPr/>
              </a:pPr>
              <a:endParaRPr lang="es-ES" sz="500" b="1" kern="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39" name="350 Rectángulo redondeado"/>
            <p:cNvSpPr/>
            <p:nvPr/>
          </p:nvSpPr>
          <p:spPr>
            <a:xfrm>
              <a:off x="4663134" y="3234244"/>
              <a:ext cx="250707" cy="244183"/>
            </a:xfrm>
            <a:prstGeom prst="roundRect">
              <a:avLst/>
            </a:prstGeom>
            <a:solidFill>
              <a:srgbClr val="FFFFFF">
                <a:lumMod val="85000"/>
              </a:srgbClr>
            </a:solidFill>
            <a:ln w="25400" cap="flat" cmpd="sng" algn="ctr">
              <a:solidFill>
                <a:srgbClr val="DDDDD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buClr>
                  <a:srgbClr val="DDDDDD"/>
                </a:buClr>
                <a:buFont typeface="Wingdings" pitchFamily="2" charset="2"/>
                <a:buChar char="§"/>
                <a:defRPr/>
              </a:pPr>
              <a:endParaRPr lang="es-ES" sz="500" b="1" kern="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40" name="350 Rectángulo redondeado"/>
            <p:cNvSpPr/>
            <p:nvPr/>
          </p:nvSpPr>
          <p:spPr>
            <a:xfrm>
              <a:off x="5178308" y="3423445"/>
              <a:ext cx="250707" cy="245800"/>
            </a:xfrm>
            <a:prstGeom prst="roundRect">
              <a:avLst/>
            </a:prstGeom>
            <a:solidFill>
              <a:srgbClr val="FFFFFF">
                <a:lumMod val="85000"/>
              </a:srgbClr>
            </a:solidFill>
            <a:ln w="25400" cap="flat" cmpd="sng" algn="ctr">
              <a:solidFill>
                <a:srgbClr val="DDDDD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buClr>
                  <a:srgbClr val="DDDDDD"/>
                </a:buClr>
                <a:buFont typeface="Wingdings" pitchFamily="2" charset="2"/>
                <a:buChar char="§"/>
                <a:defRPr/>
              </a:pPr>
              <a:endParaRPr lang="es-ES" sz="500" b="1" kern="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41" name="350 Rectángulo redondeado"/>
            <p:cNvSpPr/>
            <p:nvPr/>
          </p:nvSpPr>
          <p:spPr>
            <a:xfrm>
              <a:off x="4334810" y="3543920"/>
              <a:ext cx="187407" cy="232047"/>
            </a:xfrm>
            <a:prstGeom prst="roundRect">
              <a:avLst/>
            </a:prstGeom>
            <a:solidFill>
              <a:srgbClr val="92D050"/>
            </a:solidFill>
            <a:ln w="25400" cap="flat" cmpd="sng" algn="ctr">
              <a:solidFill>
                <a:srgbClr val="DDDDD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buClr>
                  <a:srgbClr val="DDDDDD"/>
                </a:buClr>
                <a:buFont typeface="Wingdings" pitchFamily="2" charset="2"/>
                <a:buChar char="§"/>
                <a:defRPr/>
              </a:pPr>
              <a:endParaRPr lang="es-ES" sz="500" b="1" kern="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42" name="350 Rectángulo redondeado"/>
            <p:cNvSpPr/>
            <p:nvPr/>
          </p:nvSpPr>
          <p:spPr>
            <a:xfrm>
              <a:off x="4407841" y="4015306"/>
              <a:ext cx="250707" cy="244184"/>
            </a:xfrm>
            <a:prstGeom prst="roundRect">
              <a:avLst/>
            </a:prstGeom>
            <a:solidFill>
              <a:srgbClr val="FFFFFF">
                <a:lumMod val="85000"/>
              </a:srgbClr>
            </a:solidFill>
            <a:ln w="25400" cap="flat" cmpd="sng" algn="ctr">
              <a:solidFill>
                <a:srgbClr val="DDDDD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buClr>
                  <a:srgbClr val="DDDDDD"/>
                </a:buClr>
                <a:buFont typeface="Wingdings" pitchFamily="2" charset="2"/>
                <a:buChar char="§"/>
                <a:defRPr/>
              </a:pPr>
              <a:endParaRPr lang="es-ES" sz="500" b="1" kern="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43" name="Text Box 79"/>
            <p:cNvSpPr txBox="1">
              <a:spLocks noChangeArrowheads="1"/>
            </p:cNvSpPr>
            <p:nvPr/>
          </p:nvSpPr>
          <p:spPr bwMode="auto">
            <a:xfrm>
              <a:off x="3007549" y="4548951"/>
              <a:ext cx="756708" cy="2506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DDDDDD">
                  <a:gamma/>
                  <a:shade val="60000"/>
                  <a:invGamma/>
                </a:srgbClr>
              </a:prstShdw>
            </a:effectLst>
          </p:spPr>
          <p:txBody>
            <a:bodyPr>
              <a:spAutoFit/>
            </a:bodyPr>
            <a:lstStyle/>
            <a:p>
              <a:pPr algn="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s-ES" sz="1000" b="1" kern="0" dirty="0">
                  <a:solidFill>
                    <a:srgbClr val="000000"/>
                  </a:solidFill>
                  <a:latin typeface="Arial Narrow" pitchFamily="34" charset="0"/>
                  <a:cs typeface="Arial"/>
                </a:rPr>
                <a:t>El Vendrell</a:t>
              </a:r>
            </a:p>
          </p:txBody>
        </p:sp>
        <p:sp>
          <p:nvSpPr>
            <p:cNvPr id="44" name="Text Box 80"/>
            <p:cNvSpPr txBox="1">
              <a:spLocks noChangeArrowheads="1"/>
            </p:cNvSpPr>
            <p:nvPr/>
          </p:nvSpPr>
          <p:spPr bwMode="auto">
            <a:xfrm>
              <a:off x="4709534" y="2110020"/>
              <a:ext cx="459910" cy="250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DDDDDD">
                  <a:gamma/>
                  <a:shade val="60000"/>
                  <a:invGamma/>
                </a:srgbClr>
              </a:prstShdw>
            </a:effectLst>
          </p:spPr>
          <p:txBody>
            <a:bodyPr wrap="square">
              <a:spAutoFit/>
            </a:bodyPr>
            <a:lstStyle/>
            <a:p>
              <a:pPr algn="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s-ES" sz="1000" b="1" kern="0" smtClean="0">
                  <a:solidFill>
                    <a:srgbClr val="000000"/>
                  </a:solidFill>
                  <a:latin typeface="Arial Narrow" pitchFamily="34" charset="0"/>
                  <a:cs typeface="Arial"/>
                </a:rPr>
                <a:t>Olot</a:t>
              </a:r>
              <a:endParaRPr lang="es-ES" sz="1000" b="1" kern="0" dirty="0">
                <a:solidFill>
                  <a:srgbClr val="000000"/>
                </a:solidFill>
                <a:latin typeface="Arial Narrow" pitchFamily="34" charset="0"/>
                <a:cs typeface="Arial"/>
              </a:endParaRPr>
            </a:p>
          </p:txBody>
        </p:sp>
        <p:sp>
          <p:nvSpPr>
            <p:cNvPr id="45" name="Text Box 81"/>
            <p:cNvSpPr txBox="1">
              <a:spLocks noChangeArrowheads="1"/>
            </p:cNvSpPr>
            <p:nvPr/>
          </p:nvSpPr>
          <p:spPr bwMode="auto">
            <a:xfrm>
              <a:off x="4963111" y="2525311"/>
              <a:ext cx="590080" cy="2506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DDDDDD">
                  <a:gamma/>
                  <a:shade val="60000"/>
                  <a:invGamma/>
                </a:srgbClr>
              </a:prstShdw>
            </a:effectLst>
          </p:spPr>
          <p:txBody>
            <a:bodyPr>
              <a:spAutoFit/>
            </a:bodyPr>
            <a:lstStyle/>
            <a:p>
              <a:pPr algn="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s-ES" sz="1000" b="1" kern="0" smtClean="0">
                  <a:solidFill>
                    <a:srgbClr val="000000"/>
                  </a:solidFill>
                  <a:latin typeface="Arial Narrow" pitchFamily="34" charset="0"/>
                  <a:cs typeface="Arial"/>
                </a:rPr>
                <a:t>Girona</a:t>
              </a:r>
              <a:endParaRPr lang="es-ES" sz="1000" b="1" kern="0" dirty="0">
                <a:solidFill>
                  <a:srgbClr val="000000"/>
                </a:solidFill>
                <a:latin typeface="Arial Narrow" pitchFamily="34" charset="0"/>
                <a:cs typeface="Arial"/>
              </a:endParaRPr>
            </a:p>
          </p:txBody>
        </p:sp>
        <p:sp>
          <p:nvSpPr>
            <p:cNvPr id="46" name="Text Box 83"/>
            <p:cNvSpPr txBox="1">
              <a:spLocks noChangeArrowheads="1"/>
            </p:cNvSpPr>
            <p:nvPr/>
          </p:nvSpPr>
          <p:spPr bwMode="auto">
            <a:xfrm>
              <a:off x="2400409" y="1809411"/>
              <a:ext cx="1205687" cy="250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DDDDDD">
                  <a:gamma/>
                  <a:shade val="60000"/>
                  <a:invGamma/>
                </a:srgbClr>
              </a:prstShdw>
            </a:effectLst>
          </p:spPr>
          <p:txBody>
            <a:bodyPr wrap="square">
              <a:spAutoFit/>
            </a:bodyPr>
            <a:lstStyle/>
            <a:p>
              <a:pPr algn="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s-ES" sz="1000" b="1" kern="0" dirty="0">
                  <a:solidFill>
                    <a:srgbClr val="000000"/>
                  </a:solidFill>
                  <a:latin typeface="Arial Narrow" pitchFamily="34" charset="0"/>
                  <a:cs typeface="Arial"/>
                </a:rPr>
                <a:t>La </a:t>
              </a:r>
              <a:r>
                <a:rPr lang="es-ES" sz="1000" b="1" kern="0" dirty="0" err="1">
                  <a:solidFill>
                    <a:srgbClr val="000000"/>
                  </a:solidFill>
                  <a:latin typeface="Arial Narrow" pitchFamily="34" charset="0"/>
                  <a:cs typeface="Arial"/>
                </a:rPr>
                <a:t>Seu</a:t>
              </a:r>
              <a:r>
                <a:rPr lang="es-ES" sz="1000" b="1" kern="0" dirty="0">
                  <a:solidFill>
                    <a:srgbClr val="000000"/>
                  </a:solidFill>
                  <a:latin typeface="Arial Narrow" pitchFamily="34" charset="0"/>
                  <a:cs typeface="Arial"/>
                </a:rPr>
                <a:t> </a:t>
              </a:r>
              <a:r>
                <a:rPr lang="es-ES" sz="1000" b="1" kern="0" dirty="0" err="1">
                  <a:solidFill>
                    <a:srgbClr val="000000"/>
                  </a:solidFill>
                  <a:latin typeface="Arial Narrow" pitchFamily="34" charset="0"/>
                  <a:cs typeface="Arial"/>
                </a:rPr>
                <a:t>d’Urgell</a:t>
              </a:r>
              <a:endParaRPr lang="es-ES" sz="1000" b="1" kern="0" dirty="0">
                <a:solidFill>
                  <a:srgbClr val="000000"/>
                </a:solidFill>
                <a:latin typeface="Arial Narrow" pitchFamily="34" charset="0"/>
                <a:cs typeface="Arial"/>
              </a:endParaRPr>
            </a:p>
          </p:txBody>
        </p:sp>
        <p:sp>
          <p:nvSpPr>
            <p:cNvPr id="48" name="Text Box 85"/>
            <p:cNvSpPr txBox="1">
              <a:spLocks noChangeArrowheads="1"/>
            </p:cNvSpPr>
            <p:nvPr/>
          </p:nvSpPr>
          <p:spPr bwMode="auto">
            <a:xfrm>
              <a:off x="1870193" y="5637264"/>
              <a:ext cx="664986" cy="250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DDDDDD">
                  <a:gamma/>
                  <a:shade val="60000"/>
                  <a:invGamma/>
                </a:srgbClr>
              </a:prstShdw>
            </a:effectLst>
          </p:spPr>
          <p:txBody>
            <a:bodyPr>
              <a:spAutoFit/>
            </a:bodyPr>
            <a:lstStyle/>
            <a:p>
              <a:pPr algn="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s-ES" sz="1000" b="1" kern="0" dirty="0" smtClean="0">
                  <a:solidFill>
                    <a:srgbClr val="000000"/>
                  </a:solidFill>
                  <a:latin typeface="Arial Narrow" pitchFamily="34" charset="0"/>
                  <a:cs typeface="Arial"/>
                </a:rPr>
                <a:t>AMPOSTA</a:t>
              </a:r>
              <a:endParaRPr lang="es-ES" sz="1000" b="1" kern="0" dirty="0">
                <a:solidFill>
                  <a:srgbClr val="000000"/>
                </a:solidFill>
                <a:latin typeface="Arial Narrow" pitchFamily="34" charset="0"/>
                <a:cs typeface="Arial"/>
              </a:endParaRPr>
            </a:p>
          </p:txBody>
        </p:sp>
        <p:sp>
          <p:nvSpPr>
            <p:cNvPr id="82053" name="343 Rectángulo redondeado"/>
            <p:cNvSpPr>
              <a:spLocks noChangeArrowheads="1"/>
            </p:cNvSpPr>
            <p:nvPr/>
          </p:nvSpPr>
          <p:spPr bwMode="auto">
            <a:xfrm>
              <a:off x="4855090" y="2288113"/>
              <a:ext cx="234197" cy="279884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 w="25400" algn="ctr">
              <a:solidFill>
                <a:srgbClr val="A2A2A2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0" hangingPunct="0">
                <a:spcBef>
                  <a:spcPct val="50000"/>
                </a:spcBef>
                <a:buClr>
                  <a:srgbClr val="DDDDDD"/>
                </a:buClr>
                <a:buFont typeface="Wingdings" pitchFamily="2" charset="2"/>
                <a:buChar char="§"/>
              </a:pPr>
              <a:endParaRPr lang="es-ES" altLang="ca-ES" sz="4000" b="1">
                <a:solidFill>
                  <a:srgbClr val="00B0F0"/>
                </a:solidFill>
                <a:latin typeface="Arial" charset="0"/>
              </a:endParaRPr>
            </a:p>
          </p:txBody>
        </p:sp>
        <p:sp>
          <p:nvSpPr>
            <p:cNvPr id="82051" name="343 Rectángulo redondeado"/>
            <p:cNvSpPr>
              <a:spLocks noChangeArrowheads="1"/>
            </p:cNvSpPr>
            <p:nvPr/>
          </p:nvSpPr>
          <p:spPr bwMode="auto">
            <a:xfrm>
              <a:off x="3381393" y="4378317"/>
              <a:ext cx="197891" cy="203784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 w="25400" algn="ctr">
              <a:solidFill>
                <a:srgbClr val="A2A2A2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0" hangingPunct="0">
                <a:spcBef>
                  <a:spcPct val="50000"/>
                </a:spcBef>
                <a:buClr>
                  <a:srgbClr val="DDDDDD"/>
                </a:buClr>
                <a:buFont typeface="Wingdings" pitchFamily="2" charset="2"/>
                <a:buChar char="§"/>
              </a:pPr>
              <a:endParaRPr lang="es-ES" altLang="ca-ES" sz="4000" b="1">
                <a:solidFill>
                  <a:srgbClr val="00B0F0"/>
                </a:solidFill>
                <a:latin typeface="Arial" charset="0"/>
              </a:endParaRPr>
            </a:p>
          </p:txBody>
        </p:sp>
        <p:sp>
          <p:nvSpPr>
            <p:cNvPr id="2" name="343 Rectángulo redondeado"/>
            <p:cNvSpPr>
              <a:spLocks noChangeArrowheads="1"/>
            </p:cNvSpPr>
            <p:nvPr/>
          </p:nvSpPr>
          <p:spPr bwMode="auto">
            <a:xfrm>
              <a:off x="2295173" y="3156620"/>
              <a:ext cx="264488" cy="292698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 w="25400" algn="ctr">
              <a:solidFill>
                <a:srgbClr val="A2A2A2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0" hangingPunct="0">
                <a:spcBef>
                  <a:spcPct val="50000"/>
                </a:spcBef>
                <a:buClr>
                  <a:srgbClr val="DDDDDD"/>
                </a:buClr>
                <a:buFont typeface="Wingdings" pitchFamily="2" charset="2"/>
                <a:buChar char="§"/>
                <a:defRPr/>
              </a:pPr>
              <a:endParaRPr lang="es-ES" sz="40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047" name="343 Rectángulo redondeado"/>
            <p:cNvSpPr>
              <a:spLocks noChangeArrowheads="1"/>
            </p:cNvSpPr>
            <p:nvPr/>
          </p:nvSpPr>
          <p:spPr bwMode="auto">
            <a:xfrm>
              <a:off x="4155545" y="3858667"/>
              <a:ext cx="207964" cy="259527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 w="25400" algn="ctr">
              <a:solidFill>
                <a:srgbClr val="A2A2A2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0" hangingPunct="0">
                <a:spcBef>
                  <a:spcPct val="50000"/>
                </a:spcBef>
                <a:buClr>
                  <a:srgbClr val="DDDDDD"/>
                </a:buClr>
                <a:buFont typeface="Wingdings" pitchFamily="2" charset="2"/>
                <a:buChar char="§"/>
              </a:pPr>
              <a:endParaRPr lang="es-ES" altLang="ca-ES" sz="4000" b="1">
                <a:solidFill>
                  <a:srgbClr val="00B0F0"/>
                </a:solidFill>
                <a:latin typeface="Arial" charset="0"/>
              </a:endParaRPr>
            </a:p>
          </p:txBody>
        </p:sp>
        <p:sp>
          <p:nvSpPr>
            <p:cNvPr id="82045" name="343 Rectángulo redondeado"/>
            <p:cNvSpPr>
              <a:spLocks noChangeArrowheads="1"/>
            </p:cNvSpPr>
            <p:nvPr/>
          </p:nvSpPr>
          <p:spPr bwMode="auto">
            <a:xfrm>
              <a:off x="3664842" y="4332882"/>
              <a:ext cx="187341" cy="241135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85000"/>
              </a:schemeClr>
            </a:solidFill>
            <a:ln w="25400" algn="ctr">
              <a:solidFill>
                <a:srgbClr val="A2A2A2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0" hangingPunct="0">
                <a:spcBef>
                  <a:spcPct val="50000"/>
                </a:spcBef>
                <a:buClr>
                  <a:srgbClr val="DDDDDD"/>
                </a:buClr>
                <a:buFont typeface="Wingdings" pitchFamily="2" charset="2"/>
                <a:buChar char="§"/>
              </a:pPr>
              <a:endParaRPr lang="es-ES" altLang="ca-ES" sz="4000" b="1">
                <a:solidFill>
                  <a:srgbClr val="00B0F0"/>
                </a:solidFill>
                <a:latin typeface="Arial" charset="0"/>
              </a:endParaRPr>
            </a:p>
          </p:txBody>
        </p:sp>
        <p:sp>
          <p:nvSpPr>
            <p:cNvPr id="82044" name="343 Rectángulo redondeado"/>
            <p:cNvSpPr>
              <a:spLocks noChangeArrowheads="1"/>
            </p:cNvSpPr>
            <p:nvPr/>
          </p:nvSpPr>
          <p:spPr bwMode="auto">
            <a:xfrm>
              <a:off x="4238919" y="4126506"/>
              <a:ext cx="191782" cy="206375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 w="25400" algn="ctr">
              <a:solidFill>
                <a:srgbClr val="A2A2A2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0" hangingPunct="0">
                <a:spcBef>
                  <a:spcPct val="50000"/>
                </a:spcBef>
                <a:buClr>
                  <a:srgbClr val="DDDDDD"/>
                </a:buClr>
                <a:buFont typeface="Wingdings" pitchFamily="2" charset="2"/>
                <a:buChar char="§"/>
              </a:pPr>
              <a:endParaRPr lang="es-ES" altLang="ca-ES" sz="4000" b="1" dirty="0">
                <a:solidFill>
                  <a:srgbClr val="00B0F0"/>
                </a:solidFill>
                <a:latin typeface="Arial" charset="0"/>
              </a:endParaRPr>
            </a:p>
          </p:txBody>
        </p:sp>
        <p:sp>
          <p:nvSpPr>
            <p:cNvPr id="88" name="156 Rectángulo redondeado"/>
            <p:cNvSpPr/>
            <p:nvPr/>
          </p:nvSpPr>
          <p:spPr>
            <a:xfrm>
              <a:off x="2045994" y="3738781"/>
              <a:ext cx="249179" cy="244183"/>
            </a:xfrm>
            <a:prstGeom prst="roundRect">
              <a:avLst/>
            </a:prstGeom>
            <a:solidFill>
              <a:srgbClr val="FFFFFF">
                <a:lumMod val="85000"/>
              </a:srgbClr>
            </a:solidFill>
            <a:ln w="25400" cap="flat" cmpd="sng" algn="ctr">
              <a:solidFill>
                <a:srgbClr val="DDDDD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buClr>
                  <a:srgbClr val="DDDDDD"/>
                </a:buClr>
                <a:buFont typeface="Wingdings" pitchFamily="2" charset="2"/>
                <a:buChar char="§"/>
                <a:defRPr/>
              </a:pPr>
              <a:endParaRPr lang="es-ES" sz="500" b="1" kern="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90" name="350 Rectángulo redondeado"/>
            <p:cNvSpPr/>
            <p:nvPr/>
          </p:nvSpPr>
          <p:spPr>
            <a:xfrm>
              <a:off x="4433829" y="3332887"/>
              <a:ext cx="250707" cy="244184"/>
            </a:xfrm>
            <a:prstGeom prst="roundRect">
              <a:avLst/>
            </a:prstGeom>
            <a:solidFill>
              <a:srgbClr val="FFFFFF">
                <a:lumMod val="85000"/>
              </a:srgbClr>
            </a:solidFill>
            <a:ln w="25400" cap="flat" cmpd="sng" algn="ctr">
              <a:solidFill>
                <a:srgbClr val="DDDDD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buClr>
                  <a:srgbClr val="DDDDDD"/>
                </a:buClr>
                <a:buFont typeface="Wingdings" pitchFamily="2" charset="2"/>
                <a:buChar char="§"/>
                <a:defRPr/>
              </a:pPr>
              <a:endParaRPr lang="es-ES" sz="500" b="1" kern="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91" name="121 Rectángulo redondeado"/>
            <p:cNvSpPr/>
            <p:nvPr/>
          </p:nvSpPr>
          <p:spPr>
            <a:xfrm>
              <a:off x="3632788" y="3402423"/>
              <a:ext cx="249179" cy="244183"/>
            </a:xfrm>
            <a:prstGeom prst="roundRect">
              <a:avLst/>
            </a:prstGeom>
            <a:solidFill>
              <a:srgbClr val="FFFFFF">
                <a:lumMod val="85000"/>
              </a:srgbClr>
            </a:solidFill>
            <a:ln w="25400" cap="flat" cmpd="sng" algn="ctr">
              <a:solidFill>
                <a:srgbClr val="DDDDD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buClr>
                  <a:srgbClr val="DDDDDD"/>
                </a:buClr>
                <a:buFont typeface="Wingdings" pitchFamily="2" charset="2"/>
                <a:buChar char="§"/>
                <a:defRPr/>
              </a:pPr>
              <a:endParaRPr lang="es-ES" sz="500" b="1" kern="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92" name="350 Rectángulo redondeado"/>
            <p:cNvSpPr/>
            <p:nvPr/>
          </p:nvSpPr>
          <p:spPr>
            <a:xfrm>
              <a:off x="4686065" y="3627201"/>
              <a:ext cx="250707" cy="244184"/>
            </a:xfrm>
            <a:prstGeom prst="roundRect">
              <a:avLst/>
            </a:prstGeom>
            <a:solidFill>
              <a:srgbClr val="FFFFFF">
                <a:lumMod val="85000"/>
              </a:srgbClr>
            </a:solidFill>
            <a:ln w="25400" cap="flat" cmpd="sng" algn="ctr">
              <a:solidFill>
                <a:srgbClr val="DDDDD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buClr>
                  <a:srgbClr val="DDDDDD"/>
                </a:buClr>
                <a:buFont typeface="Wingdings" pitchFamily="2" charset="2"/>
                <a:buChar char="§"/>
                <a:defRPr/>
              </a:pPr>
              <a:endParaRPr lang="es-ES" sz="500" b="1" kern="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95" name="350 Rectángulo redondeado"/>
            <p:cNvSpPr/>
            <p:nvPr/>
          </p:nvSpPr>
          <p:spPr>
            <a:xfrm>
              <a:off x="3996619" y="4293448"/>
              <a:ext cx="250707" cy="244184"/>
            </a:xfrm>
            <a:prstGeom prst="roundRect">
              <a:avLst/>
            </a:prstGeom>
            <a:solidFill>
              <a:srgbClr val="FFFFFF">
                <a:lumMod val="85000"/>
              </a:srgbClr>
            </a:solidFill>
            <a:ln w="25400" cap="flat" cmpd="sng" algn="ctr">
              <a:solidFill>
                <a:srgbClr val="DDDDD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buClr>
                  <a:srgbClr val="DDDDDD"/>
                </a:buClr>
                <a:buFont typeface="Wingdings" pitchFamily="2" charset="2"/>
                <a:buChar char="§"/>
                <a:defRPr/>
              </a:pPr>
              <a:endParaRPr lang="es-ES" sz="500" b="1" kern="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96" name="Text Box 96"/>
            <p:cNvSpPr txBox="1">
              <a:spLocks noChangeArrowheads="1"/>
            </p:cNvSpPr>
            <p:nvPr/>
          </p:nvSpPr>
          <p:spPr bwMode="auto">
            <a:xfrm>
              <a:off x="3990505" y="4180977"/>
              <a:ext cx="579379" cy="2506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DDDDDD">
                  <a:gamma/>
                  <a:shade val="60000"/>
                  <a:invGamma/>
                </a:srgbClr>
              </a:prstShdw>
            </a:effectLst>
          </p:spPr>
          <p:txBody>
            <a:bodyPr>
              <a:spAutoFit/>
            </a:bodyPr>
            <a:lstStyle/>
            <a:p>
              <a:pPr algn="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s-ES" sz="1000" b="1" kern="0" dirty="0">
                  <a:solidFill>
                    <a:srgbClr val="000000"/>
                  </a:solidFill>
                  <a:latin typeface="Arial Narrow" pitchFamily="34" charset="0"/>
                  <a:cs typeface="Arial"/>
                </a:rPr>
                <a:t>El Prat</a:t>
              </a:r>
            </a:p>
          </p:txBody>
        </p:sp>
        <p:sp>
          <p:nvSpPr>
            <p:cNvPr id="82036" name="358 Rectángulo redondeado"/>
            <p:cNvSpPr>
              <a:spLocks noChangeArrowheads="1"/>
            </p:cNvSpPr>
            <p:nvPr/>
          </p:nvSpPr>
          <p:spPr bwMode="auto">
            <a:xfrm>
              <a:off x="5793902" y="2780513"/>
              <a:ext cx="250825" cy="244475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 w="25400" algn="ctr">
              <a:solidFill>
                <a:srgbClr val="A2A2A2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0" hangingPunct="0">
                <a:spcBef>
                  <a:spcPct val="50000"/>
                </a:spcBef>
                <a:buClr>
                  <a:srgbClr val="DDDDDD"/>
                </a:buClr>
                <a:buFont typeface="Wingdings" pitchFamily="2" charset="2"/>
                <a:buChar char="§"/>
              </a:pPr>
              <a:endParaRPr lang="es-ES" altLang="ca-ES" sz="500" b="1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99" name="343 Rectángulo redondeado"/>
            <p:cNvSpPr>
              <a:spLocks noChangeArrowheads="1"/>
            </p:cNvSpPr>
            <p:nvPr/>
          </p:nvSpPr>
          <p:spPr bwMode="auto">
            <a:xfrm>
              <a:off x="2045994" y="5420569"/>
              <a:ext cx="206393" cy="216695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 w="25400" algn="ctr">
              <a:solidFill>
                <a:srgbClr val="A2A2A2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0" hangingPunct="0">
                <a:spcBef>
                  <a:spcPct val="50000"/>
                </a:spcBef>
                <a:buClr>
                  <a:srgbClr val="DDDDDD"/>
                </a:buClr>
                <a:buFont typeface="Wingdings" pitchFamily="2" charset="2"/>
                <a:buChar char="§"/>
                <a:defRPr/>
              </a:pPr>
              <a:endParaRPr lang="es-ES" sz="40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039" name="343 Rectángulo redondeado"/>
            <p:cNvSpPr>
              <a:spLocks noChangeArrowheads="1"/>
            </p:cNvSpPr>
            <p:nvPr/>
          </p:nvSpPr>
          <p:spPr bwMode="auto">
            <a:xfrm>
              <a:off x="3764257" y="4015305"/>
              <a:ext cx="226240" cy="205780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 w="25400" algn="ctr">
              <a:solidFill>
                <a:srgbClr val="A2A2A2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0" hangingPunct="0">
                <a:spcBef>
                  <a:spcPct val="50000"/>
                </a:spcBef>
                <a:buClr>
                  <a:srgbClr val="DDDDDD"/>
                </a:buClr>
                <a:buFont typeface="Wingdings" pitchFamily="2" charset="2"/>
                <a:buChar char="§"/>
              </a:pPr>
              <a:endParaRPr lang="es-ES" altLang="ca-ES" sz="4000" b="1">
                <a:solidFill>
                  <a:srgbClr val="00B0F0"/>
                </a:solidFill>
                <a:latin typeface="Arial" charset="0"/>
              </a:endParaRPr>
            </a:p>
          </p:txBody>
        </p:sp>
        <p:sp>
          <p:nvSpPr>
            <p:cNvPr id="47" name="Text Box 84"/>
            <p:cNvSpPr txBox="1">
              <a:spLocks noChangeArrowheads="1"/>
            </p:cNvSpPr>
            <p:nvPr/>
          </p:nvSpPr>
          <p:spPr bwMode="auto">
            <a:xfrm>
              <a:off x="2431227" y="3169560"/>
              <a:ext cx="704733" cy="252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DDDDDD">
                  <a:gamma/>
                  <a:shade val="60000"/>
                  <a:invGamma/>
                </a:srgbClr>
              </a:prstShdw>
            </a:effectLst>
          </p:spPr>
          <p:txBody>
            <a:bodyPr>
              <a:spAutoFit/>
            </a:bodyPr>
            <a:lstStyle/>
            <a:p>
              <a:pPr algn="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s-ES" sz="1000" b="1" kern="0" smtClean="0">
                  <a:solidFill>
                    <a:srgbClr val="000000"/>
                  </a:solidFill>
                  <a:latin typeface="Arial Narrow" pitchFamily="34" charset="0"/>
                  <a:cs typeface="Arial"/>
                </a:rPr>
                <a:t>Balarguer</a:t>
              </a:r>
              <a:endParaRPr lang="es-ES" sz="1000" b="1" kern="0" dirty="0">
                <a:solidFill>
                  <a:srgbClr val="000000"/>
                </a:solidFill>
                <a:latin typeface="Arial Narrow" pitchFamily="34" charset="0"/>
                <a:cs typeface="Arial"/>
              </a:endParaRPr>
            </a:p>
          </p:txBody>
        </p:sp>
      </p:grpSp>
      <p:sp>
        <p:nvSpPr>
          <p:cNvPr id="106" name="AutoShape 5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5836163" y="988559"/>
            <a:ext cx="3059097" cy="305626"/>
          </a:xfrm>
          <a:prstGeom prst="roundRect">
            <a:avLst>
              <a:gd name="adj" fmla="val 8819"/>
            </a:avLst>
          </a:prstGeom>
          <a:solidFill>
            <a:schemeClr val="bg1">
              <a:lumMod val="9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000" b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Calendari d’implementació de la NOJ</a:t>
            </a:r>
            <a:endParaRPr lang="es-ES" sz="1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1930" name="AutoShape 16" descr="Verlauf_weiss_grau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5868144" y="1529555"/>
            <a:ext cx="3027116" cy="3995739"/>
          </a:xfrm>
          <a:prstGeom prst="roundRect">
            <a:avLst>
              <a:gd name="adj" fmla="val 8819"/>
            </a:avLst>
          </a:prstGeom>
          <a:blipFill dpi="0" rotWithShape="1">
            <a:blip r:embed="rId6"/>
            <a:srcRect/>
            <a:stretch>
              <a:fillRect/>
            </a:stretch>
          </a:blipFill>
          <a:ln w="6350" algn="ctr">
            <a:solidFill>
              <a:srgbClr val="999999"/>
            </a:solidFill>
            <a:round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72000" tIns="36000" rIns="72000" bIns="36000" anchor="ctr"/>
          <a:lstStyle/>
          <a:p>
            <a:pPr marL="87313" lvl="1" indent="-85725">
              <a:spcBef>
                <a:spcPts val="200"/>
              </a:spcBef>
              <a:buClr>
                <a:srgbClr val="990000"/>
              </a:buClr>
              <a:buFont typeface="Wingdings" pitchFamily="2" charset="2"/>
              <a:buChar char="§"/>
            </a:pPr>
            <a:r>
              <a:rPr lang="es-ES" altLang="ca-ES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Girona ( 21/12/12)</a:t>
            </a:r>
          </a:p>
          <a:p>
            <a:pPr marL="87313" lvl="1" indent="-85725">
              <a:spcBef>
                <a:spcPts val="200"/>
              </a:spcBef>
              <a:buClr>
                <a:srgbClr val="990000"/>
              </a:buClr>
              <a:buFont typeface="Wingdings" pitchFamily="2" charset="2"/>
              <a:buChar char="§"/>
            </a:pPr>
            <a:r>
              <a:rPr lang="es-ES" altLang="ca-ES" sz="1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Olot</a:t>
            </a:r>
            <a:r>
              <a:rPr lang="es-ES" altLang="ca-ES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altLang="ca-E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(03/02/2014)</a:t>
            </a:r>
          </a:p>
          <a:p>
            <a:pPr marL="87313" lvl="1" indent="-85725">
              <a:spcBef>
                <a:spcPts val="200"/>
              </a:spcBef>
              <a:buClr>
                <a:srgbClr val="990000"/>
              </a:buClr>
              <a:buFont typeface="Wingdings" pitchFamily="2" charset="2"/>
              <a:buChar char="§"/>
            </a:pPr>
            <a:r>
              <a:rPr lang="es-ES" altLang="ca-E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</a:t>
            </a:r>
            <a:r>
              <a:rPr lang="es-ES" altLang="ca-E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Seu</a:t>
            </a:r>
            <a:r>
              <a:rPr lang="es-ES" altLang="ca-E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altLang="ca-E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d’Urgell</a:t>
            </a:r>
            <a:r>
              <a:rPr lang="es-ES" altLang="ca-E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 (16/06/2014)</a:t>
            </a:r>
          </a:p>
          <a:p>
            <a:pPr marL="87313" lvl="1" indent="-85725">
              <a:spcBef>
                <a:spcPts val="200"/>
              </a:spcBef>
              <a:buClr>
                <a:srgbClr val="990000"/>
              </a:buClr>
              <a:buFont typeface="Wingdings" pitchFamily="2" charset="2"/>
              <a:buChar char="§"/>
            </a:pPr>
            <a:r>
              <a:rPr lang="es-ES" altLang="ca-E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Cornellà</a:t>
            </a:r>
            <a:r>
              <a:rPr lang="es-ES" altLang="ca-E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Ll. - (02/02/2015)</a:t>
            </a:r>
          </a:p>
          <a:p>
            <a:pPr marL="87313" lvl="1" indent="-85725">
              <a:spcBef>
                <a:spcPts val="200"/>
              </a:spcBef>
              <a:buClr>
                <a:srgbClr val="990000"/>
              </a:buClr>
              <a:buFont typeface="Wingdings" pitchFamily="2" charset="2"/>
              <a:buChar char="§"/>
            </a:pPr>
            <a:r>
              <a:rPr lang="es-ES" altLang="ca-E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Vendrell - (01/06/2015)</a:t>
            </a:r>
          </a:p>
          <a:p>
            <a:pPr marL="87313" lvl="1" indent="-85725" algn="just">
              <a:spcBef>
                <a:spcPts val="200"/>
              </a:spcBef>
              <a:buClr>
                <a:srgbClr val="990000"/>
              </a:buClr>
              <a:buFont typeface="Wingdings" pitchFamily="2" charset="2"/>
              <a:buChar char="§"/>
            </a:pPr>
            <a:r>
              <a:rPr lang="es-ES" altLang="ca-E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Prat de Ll. - (05/10/2015)</a:t>
            </a:r>
          </a:p>
          <a:p>
            <a:pPr marL="87313" lvl="1" indent="-85725" algn="just">
              <a:spcBef>
                <a:spcPts val="200"/>
              </a:spcBef>
              <a:buClr>
                <a:srgbClr val="990000"/>
              </a:buClr>
              <a:buFont typeface="Wingdings" pitchFamily="2" charset="2"/>
              <a:buChar char="§"/>
            </a:pPr>
            <a:r>
              <a:rPr lang="es-ES" altLang="ca-E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Amposta</a:t>
            </a:r>
            <a:r>
              <a:rPr lang="es-ES" altLang="ca-E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(07/03/2016)</a:t>
            </a:r>
          </a:p>
          <a:p>
            <a:pPr marL="87313" lvl="1" indent="-85725" algn="just">
              <a:spcBef>
                <a:spcPts val="200"/>
              </a:spcBef>
              <a:buClr>
                <a:srgbClr val="990000"/>
              </a:buClr>
              <a:buFont typeface="Wingdings" pitchFamily="2" charset="2"/>
              <a:buChar char="§"/>
            </a:pPr>
            <a:r>
              <a:rPr lang="es-ES" altLang="ca-E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Balaguer – (04/04/2016</a:t>
            </a:r>
            <a:r>
              <a:rPr lang="es-ES" altLang="ca-ES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87313" lvl="1" indent="-85725" algn="just">
              <a:spcBef>
                <a:spcPts val="200"/>
              </a:spcBef>
              <a:buClr>
                <a:srgbClr val="990000"/>
              </a:buClr>
              <a:buFont typeface="Wingdings" pitchFamily="2" charset="2"/>
              <a:buChar char="§"/>
            </a:pPr>
            <a:r>
              <a:rPr lang="es-ES" altLang="ca-ES" sz="1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Sant</a:t>
            </a:r>
            <a:r>
              <a:rPr lang="es-ES" altLang="ca-ES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altLang="ca-ES" sz="1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Boi</a:t>
            </a:r>
            <a:r>
              <a:rPr lang="es-ES" altLang="ca-ES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Llobregat (03/10/16)</a:t>
            </a:r>
          </a:p>
          <a:p>
            <a:pPr marL="87313" lvl="1" indent="-85725" algn="just">
              <a:spcBef>
                <a:spcPts val="200"/>
              </a:spcBef>
              <a:buClr>
                <a:srgbClr val="990000"/>
              </a:buClr>
              <a:buFont typeface="Wingdings" pitchFamily="2" charset="2"/>
              <a:buChar char="§"/>
            </a:pPr>
            <a:r>
              <a:rPr lang="es-ES" altLang="ca-ES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Santa Coloma de Gramenet (03/04/17)</a:t>
            </a:r>
          </a:p>
          <a:p>
            <a:pPr marL="87313" lvl="1" indent="-85725" algn="just">
              <a:spcBef>
                <a:spcPts val="200"/>
              </a:spcBef>
              <a:buClr>
                <a:srgbClr val="990000"/>
              </a:buClr>
              <a:buFont typeface="Wingdings" pitchFamily="2" charset="2"/>
              <a:buChar char="§"/>
            </a:pPr>
            <a:r>
              <a:rPr lang="es-ES" altLang="ca-ES" sz="1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Vilafranca</a:t>
            </a:r>
            <a:r>
              <a:rPr lang="es-ES" altLang="ca-ES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del </a:t>
            </a:r>
            <a:r>
              <a:rPr lang="es-ES" altLang="ca-ES" sz="1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Penedès</a:t>
            </a:r>
            <a:r>
              <a:rPr lang="es-ES" altLang="ca-ES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(02/10/17)</a:t>
            </a:r>
          </a:p>
          <a:p>
            <a:pPr marL="87313" lvl="1" indent="-85725" algn="just">
              <a:spcBef>
                <a:spcPts val="200"/>
              </a:spcBef>
              <a:buClr>
                <a:srgbClr val="990000"/>
              </a:buClr>
              <a:buFont typeface="Wingdings" pitchFamily="2" charset="2"/>
              <a:buChar char="§"/>
            </a:pPr>
            <a:r>
              <a:rPr lang="es-ES" altLang="ca-ES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Blanes (05/02/18)</a:t>
            </a:r>
          </a:p>
          <a:p>
            <a:pPr marL="87313" lvl="1" indent="-85725" algn="just">
              <a:spcBef>
                <a:spcPts val="200"/>
              </a:spcBef>
              <a:buClr>
                <a:srgbClr val="990000"/>
              </a:buClr>
              <a:buFont typeface="Wingdings" pitchFamily="2" charset="2"/>
              <a:buChar char="§"/>
            </a:pPr>
            <a:r>
              <a:rPr lang="es-ES" altLang="ca-ES" sz="1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Puigcerdà</a:t>
            </a:r>
            <a:r>
              <a:rPr lang="es-ES" altLang="ca-ES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( 12/03/18)</a:t>
            </a:r>
          </a:p>
          <a:p>
            <a:pPr marL="87313" lvl="1" indent="-85725" algn="just">
              <a:spcBef>
                <a:spcPts val="200"/>
              </a:spcBef>
              <a:buClr>
                <a:srgbClr val="990000"/>
              </a:buClr>
              <a:buFont typeface="Wingdings" pitchFamily="2" charset="2"/>
              <a:buChar char="§"/>
            </a:pPr>
            <a:r>
              <a:rPr lang="es-ES" altLang="ca-ES" sz="1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Gandesa</a:t>
            </a:r>
            <a:r>
              <a:rPr lang="es-ES" altLang="ca-ES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(07/05/18)</a:t>
            </a:r>
          </a:p>
          <a:p>
            <a:pPr marL="87313" lvl="1" indent="-85725" algn="just">
              <a:spcBef>
                <a:spcPts val="200"/>
              </a:spcBef>
              <a:buClr>
                <a:srgbClr val="990000"/>
              </a:buClr>
              <a:buFont typeface="Wingdings" pitchFamily="2" charset="2"/>
              <a:buChar char="§"/>
            </a:pPr>
            <a:r>
              <a:rPr lang="es-ES" altLang="ca-ES" sz="1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Cerdanyola</a:t>
            </a:r>
            <a:r>
              <a:rPr lang="es-ES" altLang="ca-ES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del </a:t>
            </a:r>
            <a:r>
              <a:rPr lang="es-ES" altLang="ca-ES" sz="1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Vallès</a:t>
            </a:r>
            <a:r>
              <a:rPr lang="es-ES" altLang="ca-ES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(01/10/18)</a:t>
            </a:r>
          </a:p>
          <a:p>
            <a:pPr marL="87313" lvl="1" indent="-85725" algn="just">
              <a:spcBef>
                <a:spcPts val="200"/>
              </a:spcBef>
              <a:buClr>
                <a:srgbClr val="990000"/>
              </a:buClr>
              <a:buFont typeface="Wingdings" pitchFamily="2" charset="2"/>
              <a:buChar char="§"/>
            </a:pPr>
            <a:r>
              <a:rPr lang="es-ES" altLang="ca-ES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Ripoll ( 05/11/18)</a:t>
            </a:r>
          </a:p>
          <a:p>
            <a:pPr marL="87313" lvl="1" indent="-85725" algn="just">
              <a:spcBef>
                <a:spcPts val="200"/>
              </a:spcBef>
              <a:buClr>
                <a:srgbClr val="990000"/>
              </a:buClr>
              <a:buFont typeface="Wingdings" pitchFamily="2" charset="2"/>
              <a:buChar char="§"/>
            </a:pPr>
            <a:endParaRPr lang="es-ES" altLang="ca-ES" sz="1100" dirty="0">
              <a:latin typeface="Arial" charset="0"/>
            </a:endParaRPr>
          </a:p>
          <a:p>
            <a:pPr marL="87313" lvl="1" indent="-85725" algn="just">
              <a:spcBef>
                <a:spcPts val="200"/>
              </a:spcBef>
              <a:buClr>
                <a:srgbClr val="990000"/>
              </a:buClr>
              <a:buFont typeface="Wingdings" pitchFamily="2" charset="2"/>
              <a:buChar char="§"/>
            </a:pPr>
            <a:endParaRPr lang="es-ES" altLang="ca-ES" sz="1100" dirty="0">
              <a:latin typeface="Arial" charset="0"/>
            </a:endParaRPr>
          </a:p>
        </p:txBody>
      </p:sp>
      <p:sp>
        <p:nvSpPr>
          <p:cNvPr id="141" name="Text Box 96"/>
          <p:cNvSpPr txBox="1">
            <a:spLocks noChangeArrowheads="1"/>
          </p:cNvSpPr>
          <p:nvPr/>
        </p:nvSpPr>
        <p:spPr bwMode="auto">
          <a:xfrm>
            <a:off x="2468584" y="3897426"/>
            <a:ext cx="63023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DDDDDD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s-ES" sz="1000" b="1" kern="0" dirty="0" err="1">
                <a:solidFill>
                  <a:srgbClr val="000000"/>
                </a:solidFill>
                <a:latin typeface="Arial Narrow" pitchFamily="34" charset="0"/>
                <a:cs typeface="Arial"/>
              </a:rPr>
              <a:t>Sant</a:t>
            </a:r>
            <a:r>
              <a:rPr lang="es-ES" sz="1000" b="1" kern="0" dirty="0">
                <a:solidFill>
                  <a:srgbClr val="000000"/>
                </a:solidFill>
                <a:latin typeface="Arial Narrow" pitchFamily="34" charset="0"/>
                <a:cs typeface="Arial"/>
              </a:rPr>
              <a:t> </a:t>
            </a:r>
            <a:r>
              <a:rPr lang="es-ES" sz="1000" b="1" kern="0" dirty="0" err="1">
                <a:solidFill>
                  <a:srgbClr val="000000"/>
                </a:solidFill>
                <a:latin typeface="Arial Narrow" pitchFamily="34" charset="0"/>
                <a:cs typeface="Arial"/>
              </a:rPr>
              <a:t>Boi</a:t>
            </a:r>
            <a:endParaRPr lang="es-ES" sz="1000" b="1" kern="0" dirty="0">
              <a:solidFill>
                <a:srgbClr val="000000"/>
              </a:solidFill>
              <a:latin typeface="Arial Narrow" pitchFamily="34" charset="0"/>
              <a:cs typeface="Arial"/>
            </a:endParaRPr>
          </a:p>
        </p:txBody>
      </p:sp>
      <p:sp>
        <p:nvSpPr>
          <p:cNvPr id="140" name="343 Rectángulo redondeado"/>
          <p:cNvSpPr>
            <a:spLocks noChangeArrowheads="1"/>
          </p:cNvSpPr>
          <p:nvPr/>
        </p:nvSpPr>
        <p:spPr bwMode="auto">
          <a:xfrm>
            <a:off x="3187700" y="3584575"/>
            <a:ext cx="174625" cy="223838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25400" algn="ctr">
            <a:solidFill>
              <a:srgbClr val="A2A2A2"/>
            </a:solidFill>
            <a:round/>
            <a:headEnd/>
            <a:tailEnd/>
          </a:ln>
        </p:spPr>
        <p:txBody>
          <a:bodyPr anchor="ctr"/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buClr>
                <a:srgbClr val="DDDDDD"/>
              </a:buClr>
              <a:defRPr/>
            </a:pPr>
            <a:endParaRPr lang="es-ES" altLang="ca-ES" sz="1200" b="1" kern="0" dirty="0">
              <a:solidFill>
                <a:srgbClr val="000000">
                  <a:lumMod val="85000"/>
                  <a:lumOff val="15000"/>
                </a:srgbClr>
              </a:solidFill>
              <a:latin typeface="Arial" charset="0"/>
              <a:cs typeface="Arial"/>
            </a:endParaRPr>
          </a:p>
        </p:txBody>
      </p:sp>
      <p:sp>
        <p:nvSpPr>
          <p:cNvPr id="144" name="343 Rectángulo redondeado"/>
          <p:cNvSpPr>
            <a:spLocks noChangeArrowheads="1"/>
          </p:cNvSpPr>
          <p:nvPr/>
        </p:nvSpPr>
        <p:spPr bwMode="auto">
          <a:xfrm>
            <a:off x="2239116" y="3765550"/>
            <a:ext cx="272309" cy="262365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25400" algn="ctr">
            <a:solidFill>
              <a:srgbClr val="A2A2A2"/>
            </a:solidFill>
            <a:round/>
            <a:headEnd/>
            <a:tailEnd/>
          </a:ln>
        </p:spPr>
        <p:txBody>
          <a:bodyPr anchor="ctr"/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buClr>
                <a:srgbClr val="DDDDDD"/>
              </a:buClr>
              <a:defRPr/>
            </a:pPr>
            <a:endParaRPr lang="es-ES" sz="1200" b="1" kern="0" dirty="0">
              <a:solidFill>
                <a:srgbClr val="000000">
                  <a:lumMod val="85000"/>
                  <a:lumOff val="15000"/>
                </a:srgbClr>
              </a:solidFill>
              <a:latin typeface="Arial" charset="0"/>
              <a:cs typeface="Arial"/>
            </a:endParaRPr>
          </a:p>
        </p:txBody>
      </p:sp>
      <p:sp>
        <p:nvSpPr>
          <p:cNvPr id="145" name="Text Box 96"/>
          <p:cNvSpPr txBox="1">
            <a:spLocks noChangeArrowheads="1"/>
          </p:cNvSpPr>
          <p:nvPr/>
        </p:nvSpPr>
        <p:spPr bwMode="auto">
          <a:xfrm>
            <a:off x="3269796" y="3724501"/>
            <a:ext cx="7683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DDDDDD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ctr" eaLnBrk="0" fontAlgn="auto" hangingPunct="0">
              <a:lnSpc>
                <a:spcPts val="9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s-ES" sz="1000" b="1" kern="0" dirty="0">
                <a:solidFill>
                  <a:srgbClr val="000000"/>
                </a:solidFill>
                <a:latin typeface="Arial Narrow" pitchFamily="34" charset="0"/>
                <a:cs typeface="Arial"/>
              </a:rPr>
              <a:t>Sta. Coloma G.</a:t>
            </a:r>
          </a:p>
        </p:txBody>
      </p:sp>
      <p:sp>
        <p:nvSpPr>
          <p:cNvPr id="146" name="Text Box 84"/>
          <p:cNvSpPr txBox="1">
            <a:spLocks noChangeArrowheads="1"/>
          </p:cNvSpPr>
          <p:nvPr/>
        </p:nvSpPr>
        <p:spPr bwMode="auto">
          <a:xfrm>
            <a:off x="1819662" y="3511886"/>
            <a:ext cx="935987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DDDDDD">
                <a:gamma/>
                <a:shade val="60000"/>
                <a:invGamma/>
              </a:srgbClr>
            </a:prstShdw>
          </a:effectLst>
        </p:spPr>
        <p:txBody>
          <a:bodyPr wrap="square">
            <a:spAutoFit/>
          </a:bodyPr>
          <a:lstStyle/>
          <a:p>
            <a:pPr algn="ctr" eaLnBrk="0" fontAlgn="auto" hangingPunct="0">
              <a:lnSpc>
                <a:spcPts val="9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s-ES" sz="1000" b="1" kern="0" smtClean="0">
                <a:solidFill>
                  <a:srgbClr val="000000"/>
                </a:solidFill>
                <a:latin typeface="Arial Narrow" pitchFamily="34" charset="0"/>
                <a:cs typeface="Arial"/>
              </a:rPr>
              <a:t>Vilafranca del Penedès</a:t>
            </a:r>
            <a:endParaRPr lang="es-ES" sz="1000" b="1" kern="0" dirty="0">
              <a:solidFill>
                <a:srgbClr val="000000"/>
              </a:solidFill>
              <a:latin typeface="Arial Narrow" pitchFamily="34" charset="0"/>
              <a:cs typeface="Arial"/>
            </a:endParaRPr>
          </a:p>
        </p:txBody>
      </p:sp>
      <p:sp>
        <p:nvSpPr>
          <p:cNvPr id="148" name="343 Rectángulo redondeado"/>
          <p:cNvSpPr>
            <a:spLocks noChangeArrowheads="1"/>
          </p:cNvSpPr>
          <p:nvPr/>
        </p:nvSpPr>
        <p:spPr bwMode="auto">
          <a:xfrm>
            <a:off x="4294188" y="3051175"/>
            <a:ext cx="251666" cy="210344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25400" algn="ctr">
            <a:solidFill>
              <a:srgbClr val="A2A2A2"/>
            </a:solidFill>
            <a:round/>
            <a:headEnd/>
            <a:tailEnd/>
          </a:ln>
        </p:spPr>
        <p:txBody>
          <a:bodyPr anchor="ctr"/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buClr>
                <a:srgbClr val="DDDDDD"/>
              </a:buClr>
              <a:defRPr/>
            </a:pPr>
            <a:endParaRPr lang="es-ES" altLang="ca-ES" sz="1200" b="1" kern="0" dirty="0">
              <a:solidFill>
                <a:srgbClr val="000000">
                  <a:lumMod val="85000"/>
                  <a:lumOff val="15000"/>
                </a:srgbClr>
              </a:solidFill>
              <a:latin typeface="Arial" charset="0"/>
              <a:cs typeface="Arial"/>
            </a:endParaRPr>
          </a:p>
        </p:txBody>
      </p:sp>
      <p:sp>
        <p:nvSpPr>
          <p:cNvPr id="150" name="Text Box 84"/>
          <p:cNvSpPr txBox="1">
            <a:spLocks noChangeArrowheads="1"/>
          </p:cNvSpPr>
          <p:nvPr/>
        </p:nvSpPr>
        <p:spPr bwMode="auto">
          <a:xfrm>
            <a:off x="4011613" y="2862263"/>
            <a:ext cx="841375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DDDDDD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ctr" eaLnBrk="0" fontAlgn="auto" hangingPunct="0">
              <a:lnSpc>
                <a:spcPts val="9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s-ES" sz="1000" b="1" kern="0" smtClean="0">
                <a:solidFill>
                  <a:srgbClr val="000000"/>
                </a:solidFill>
                <a:latin typeface="Arial Narrow" pitchFamily="34" charset="0"/>
                <a:cs typeface="Arial"/>
              </a:rPr>
              <a:t>Blanes</a:t>
            </a:r>
            <a:endParaRPr lang="es-ES" sz="1000" b="1" kern="0" dirty="0">
              <a:solidFill>
                <a:srgbClr val="000000"/>
              </a:solidFill>
              <a:latin typeface="Arial Narrow" pitchFamily="34" charset="0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2733" y="4414208"/>
            <a:ext cx="78290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88" lvl="1" algn="just">
              <a:spcBef>
                <a:spcPts val="200"/>
              </a:spcBef>
              <a:buClr>
                <a:srgbClr val="990000"/>
              </a:buClr>
            </a:pPr>
            <a:r>
              <a:rPr lang="es-ES" altLang="ca-ES" sz="1100" b="1" smtClean="0">
                <a:latin typeface="Arial" charset="0"/>
              </a:rPr>
              <a:t>Gandesa</a:t>
            </a:r>
            <a:endParaRPr lang="es-ES" altLang="ca-ES" sz="1100" b="1" dirty="0">
              <a:latin typeface="Arial" charset="0"/>
            </a:endParaRPr>
          </a:p>
        </p:txBody>
      </p:sp>
      <p:sp>
        <p:nvSpPr>
          <p:cNvPr id="98" name="Text Box 80"/>
          <p:cNvSpPr txBox="1">
            <a:spLocks noChangeArrowheads="1"/>
          </p:cNvSpPr>
          <p:nvPr/>
        </p:nvSpPr>
        <p:spPr bwMode="auto">
          <a:xfrm>
            <a:off x="2817051" y="1866027"/>
            <a:ext cx="86648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DDDDDD">
                <a:gamma/>
                <a:shade val="60000"/>
                <a:invGamma/>
              </a:srgbClr>
            </a:prstShdw>
          </a:effectLst>
        </p:spPr>
        <p:txBody>
          <a:bodyPr wrap="square">
            <a:spAutoFit/>
          </a:bodyPr>
          <a:lstStyle/>
          <a:p>
            <a:pPr algn="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s-ES" sz="1000" b="1" kern="0" smtClean="0">
                <a:solidFill>
                  <a:srgbClr val="000000"/>
                </a:solidFill>
                <a:latin typeface="Arial Narrow" pitchFamily="34" charset="0"/>
                <a:cs typeface="Arial"/>
              </a:rPr>
              <a:t>Puigcerdà</a:t>
            </a:r>
            <a:endParaRPr lang="es-ES" sz="1000" b="1" kern="0" dirty="0">
              <a:solidFill>
                <a:srgbClr val="000000"/>
              </a:solidFill>
              <a:latin typeface="Arial Narrow" pitchFamily="34" charset="0"/>
              <a:cs typeface="Arial"/>
            </a:endParaRPr>
          </a:p>
        </p:txBody>
      </p:sp>
      <p:sp>
        <p:nvSpPr>
          <p:cNvPr id="100" name="Text Box 80"/>
          <p:cNvSpPr txBox="1">
            <a:spLocks noChangeArrowheads="1"/>
          </p:cNvSpPr>
          <p:nvPr/>
        </p:nvSpPr>
        <p:spPr bwMode="auto">
          <a:xfrm>
            <a:off x="3536367" y="1915715"/>
            <a:ext cx="62896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DDDDDD">
                <a:gamma/>
                <a:shade val="60000"/>
                <a:invGamma/>
              </a:srgbClr>
            </a:prstShdw>
          </a:effectLst>
        </p:spPr>
        <p:txBody>
          <a:bodyPr wrap="square">
            <a:spAutoFit/>
          </a:bodyPr>
          <a:lstStyle/>
          <a:p>
            <a:pPr algn="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s-ES" sz="1000" b="1" kern="0" smtClean="0">
                <a:solidFill>
                  <a:srgbClr val="000000"/>
                </a:solidFill>
                <a:latin typeface="Arial Narrow" pitchFamily="34" charset="0"/>
                <a:cs typeface="Arial"/>
              </a:rPr>
              <a:t>Ripoll</a:t>
            </a:r>
            <a:endParaRPr lang="es-ES" sz="1000" b="1" kern="0" dirty="0">
              <a:solidFill>
                <a:srgbClr val="000000"/>
              </a:solidFill>
              <a:latin typeface="Arial Narrow" pitchFamily="34" charset="0"/>
              <a:cs typeface="Arial"/>
            </a:endParaRPr>
          </a:p>
        </p:txBody>
      </p:sp>
      <p:sp>
        <p:nvSpPr>
          <p:cNvPr id="101" name="Text Box 96"/>
          <p:cNvSpPr txBox="1">
            <a:spLocks noChangeArrowheads="1"/>
          </p:cNvSpPr>
          <p:nvPr/>
        </p:nvSpPr>
        <p:spPr bwMode="auto">
          <a:xfrm>
            <a:off x="3264704" y="3352799"/>
            <a:ext cx="934075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DDDDDD">
                <a:gamma/>
                <a:shade val="60000"/>
                <a:invGamma/>
              </a:srgbClr>
            </a:prstShdw>
          </a:effectLst>
        </p:spPr>
        <p:txBody>
          <a:bodyPr wrap="square">
            <a:spAutoFit/>
          </a:bodyPr>
          <a:lstStyle/>
          <a:p>
            <a:pPr algn="ctr" eaLnBrk="0" fontAlgn="auto" hangingPunct="0">
              <a:lnSpc>
                <a:spcPts val="9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s-ES" sz="1000" b="1" kern="0" smtClean="0">
                <a:solidFill>
                  <a:srgbClr val="000000"/>
                </a:solidFill>
                <a:latin typeface="Arial Narrow" pitchFamily="34" charset="0"/>
                <a:cs typeface="Arial"/>
              </a:rPr>
              <a:t>Cerdanyola</a:t>
            </a:r>
            <a:endParaRPr lang="es-ES" sz="1000" b="1" kern="0" dirty="0">
              <a:solidFill>
                <a:srgbClr val="000000"/>
              </a:solidFill>
              <a:latin typeface="Arial Narrow" pitchFamily="34" charset="0"/>
              <a:cs typeface="Arial"/>
            </a:endParaRPr>
          </a:p>
        </p:txBody>
      </p:sp>
      <p:sp>
        <p:nvSpPr>
          <p:cNvPr id="137" name="Text Box 91"/>
          <p:cNvSpPr txBox="1">
            <a:spLocks noChangeArrowheads="1"/>
          </p:cNvSpPr>
          <p:nvPr/>
        </p:nvSpPr>
        <p:spPr bwMode="auto">
          <a:xfrm>
            <a:off x="2721086" y="3478213"/>
            <a:ext cx="6111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DDDDDD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s-ES" sz="1000" b="1" kern="0" dirty="0" err="1">
                <a:solidFill>
                  <a:srgbClr val="000000"/>
                </a:solidFill>
                <a:latin typeface="Arial Narrow" pitchFamily="34" charset="0"/>
                <a:cs typeface="Arial"/>
              </a:rPr>
              <a:t>Cornellà</a:t>
            </a:r>
            <a:endParaRPr lang="es-ES" sz="1000" b="1" kern="0" dirty="0">
              <a:solidFill>
                <a:srgbClr val="000000"/>
              </a:solidFill>
              <a:latin typeface="Arial Narrow" pitchFamily="34" charset="0"/>
              <a:cs typeface="Arial"/>
            </a:endParaRPr>
          </a:p>
        </p:txBody>
      </p:sp>
      <p:graphicFrame>
        <p:nvGraphicFramePr>
          <p:cNvPr id="77" name="4 Diagrama"/>
          <p:cNvGraphicFramePr/>
          <p:nvPr>
            <p:extLst>
              <p:ext uri="{D42A27DB-BD31-4B8C-83A1-F6EECF244321}">
                <p14:modId xmlns:p14="http://schemas.microsoft.com/office/powerpoint/2010/main" val="3250527318"/>
              </p:ext>
            </p:extLst>
          </p:nvPr>
        </p:nvGraphicFramePr>
        <p:xfrm>
          <a:off x="557214" y="188640"/>
          <a:ext cx="8338046" cy="504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82750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u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4408171"/>
              </p:ext>
            </p:extLst>
          </p:nvPr>
        </p:nvGraphicFramePr>
        <p:xfrm>
          <a:off x="1187625" y="980727"/>
          <a:ext cx="7056785" cy="5112562"/>
        </p:xfrm>
        <a:graphic>
          <a:graphicData uri="http://schemas.openxmlformats.org/drawingml/2006/table">
            <a:tbl>
              <a:tblPr firstRow="1" firstCol="1" bandRow="1"/>
              <a:tblGrid>
                <a:gridCol w="892683"/>
                <a:gridCol w="854047"/>
                <a:gridCol w="768561"/>
                <a:gridCol w="698692"/>
                <a:gridCol w="838430"/>
                <a:gridCol w="628823"/>
                <a:gridCol w="619293"/>
                <a:gridCol w="768307"/>
                <a:gridCol w="987949"/>
              </a:tblGrid>
              <a:tr h="3620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000" b="1" smtClean="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Partit Judicial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000" b="1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A.P. Civil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000" b="1" smtClean="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Instància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000" b="1" smtClean="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Família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000" b="1" smtClean="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Capacitat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000" b="1" smtClean="0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Mixt 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000" b="1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Social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000" b="1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Mercantil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000" b="1">
                          <a:solidFill>
                            <a:srgbClr val="00206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Total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3092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000" b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Barcelona</a:t>
                      </a:r>
                      <a:endParaRPr lang="es-ES_tradnl" sz="1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11</a:t>
                      </a:r>
                      <a:endParaRPr lang="es-ES_tradnl" sz="1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48</a:t>
                      </a:r>
                      <a:endParaRPr lang="es-ES_tradnl" sz="1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8</a:t>
                      </a:r>
                      <a:endParaRPr lang="es-ES_tradnl" sz="1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2</a:t>
                      </a:r>
                      <a:endParaRPr lang="es-ES_tradnl" sz="1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es-ES_tradnl" sz="1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34</a:t>
                      </a:r>
                      <a:endParaRPr lang="es-ES_tradnl" sz="1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10</a:t>
                      </a:r>
                      <a:endParaRPr lang="es-ES_tradnl" sz="1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000" b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113</a:t>
                      </a:r>
                      <a:endParaRPr lang="es-ES_tradnl" sz="1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1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L´Hospitalet</a:t>
                      </a:r>
                      <a:endParaRPr lang="es-ES_tradnl" sz="1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es-ES_tradnl" sz="1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7</a:t>
                      </a:r>
                      <a:endParaRPr lang="es-ES_tradnl" sz="1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es-ES_tradnl" sz="1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es-ES_tradnl" sz="1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es-ES_tradnl" sz="1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es-ES_tradnl" sz="1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es-ES_tradnl" sz="1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000" b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7</a:t>
                      </a:r>
                      <a:endParaRPr lang="es-ES_tradnl" sz="1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1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Badalona</a:t>
                      </a:r>
                      <a:endParaRPr lang="es-ES_tradnl" sz="1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es-ES_tradnl" sz="1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6</a:t>
                      </a:r>
                      <a:endParaRPr lang="es-ES_tradnl" sz="1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2</a:t>
                      </a:r>
                      <a:endParaRPr lang="es-ES_tradnl" sz="1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es-ES_tradnl" sz="1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es-ES_tradnl" sz="1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es-ES_tradnl" sz="1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es-ES_tradnl" sz="1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000" b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8</a:t>
                      </a:r>
                      <a:endParaRPr lang="es-ES_tradnl" sz="1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1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Sabadell</a:t>
                      </a:r>
                      <a:endParaRPr lang="es-ES_tradnl" sz="1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es-ES_tradnl" sz="1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7</a:t>
                      </a:r>
                      <a:endParaRPr lang="es-ES_tradnl" sz="1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7</a:t>
                      </a:r>
                      <a:endParaRPr lang="es-ES_tradnl" sz="1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es-ES_tradnl" sz="1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es-ES_tradnl" sz="1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3</a:t>
                      </a:r>
                      <a:endParaRPr lang="es-ES_tradnl" sz="1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es-ES_tradnl" sz="1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000" b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11</a:t>
                      </a:r>
                      <a:endParaRPr lang="es-ES_tradnl" sz="1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1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Terrassa</a:t>
                      </a:r>
                      <a:endParaRPr lang="es-ES_tradnl" sz="1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es-ES_tradnl" sz="1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7</a:t>
                      </a:r>
                      <a:endParaRPr lang="es-ES_tradnl" sz="1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1</a:t>
                      </a:r>
                      <a:endParaRPr lang="es-ES_tradnl" sz="1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es-ES_tradnl" sz="1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es-ES_tradnl" sz="1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2</a:t>
                      </a:r>
                      <a:endParaRPr lang="es-ES_tradnl" sz="1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es-ES_tradnl" sz="1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000" b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10</a:t>
                      </a:r>
                      <a:endParaRPr lang="es-ES_tradnl" sz="1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1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Mataró</a:t>
                      </a:r>
                      <a:endParaRPr lang="es-ES_tradnl" sz="1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es-ES_tradnl" sz="1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6</a:t>
                      </a:r>
                      <a:endParaRPr lang="es-ES_tradnl" sz="1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2</a:t>
                      </a:r>
                      <a:endParaRPr lang="es-ES_tradnl" sz="1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es-ES_tradnl" sz="1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es-ES_tradnl" sz="1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2</a:t>
                      </a:r>
                      <a:endParaRPr lang="es-ES_tradnl" sz="1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es-ES_tradnl" sz="1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000" b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10</a:t>
                      </a:r>
                      <a:endParaRPr lang="es-ES_tradnl" sz="1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1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Granollers</a:t>
                      </a:r>
                      <a:endParaRPr lang="es-ES_tradnl" sz="1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es-ES_tradnl" sz="1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7</a:t>
                      </a:r>
                      <a:endParaRPr lang="es-ES_tradnl" sz="1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2</a:t>
                      </a:r>
                      <a:endParaRPr lang="es-ES_tradnl" sz="1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es-ES_tradnl" sz="1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es-ES_tradnl" sz="1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3</a:t>
                      </a:r>
                      <a:endParaRPr lang="es-ES_tradnl" sz="1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es-ES_tradnl" sz="1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000" b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12</a:t>
                      </a:r>
                      <a:endParaRPr lang="es-ES_tradnl" sz="1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1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Manresa</a:t>
                      </a:r>
                      <a:endParaRPr lang="es-ES_tradnl" sz="1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es-ES_tradnl" sz="1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es-ES_tradnl" sz="1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es-ES_tradnl" sz="1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es-ES_tradnl" sz="1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es-ES_tradnl" sz="1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1</a:t>
                      </a:r>
                      <a:endParaRPr lang="es-ES_tradnl" sz="1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es-ES_tradnl" sz="1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000" b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1</a:t>
                      </a:r>
                      <a:endParaRPr lang="es-ES_tradnl" sz="1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1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St. Feliu Ll.</a:t>
                      </a:r>
                      <a:endParaRPr lang="es-ES_tradnl" sz="1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es-ES_tradnl" sz="1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es-ES_tradnl" sz="1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es-ES_tradnl" sz="1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es-ES_tradnl" sz="1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1</a:t>
                      </a:r>
                      <a:endParaRPr lang="es-ES_tradnl" sz="1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es-ES_tradnl" sz="1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es-ES_tradnl" sz="1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000" b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1</a:t>
                      </a:r>
                      <a:endParaRPr lang="es-ES_tradnl" sz="1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1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000" b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Tarragona</a:t>
                      </a:r>
                      <a:endParaRPr lang="es-ES_tradnl" sz="1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2</a:t>
                      </a:r>
                      <a:endParaRPr lang="es-ES_tradnl" sz="1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7</a:t>
                      </a:r>
                      <a:endParaRPr lang="es-ES_tradnl" sz="1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1</a:t>
                      </a:r>
                      <a:endParaRPr lang="es-ES_tradnl" sz="1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es-ES_tradnl" sz="1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es-ES_tradnl" sz="1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4</a:t>
                      </a:r>
                      <a:endParaRPr lang="es-ES_tradnl" sz="1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1</a:t>
                      </a:r>
                      <a:endParaRPr lang="es-ES_tradnl" sz="1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000" b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15</a:t>
                      </a:r>
                      <a:endParaRPr lang="es-ES_tradnl" sz="1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1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Reus</a:t>
                      </a:r>
                      <a:endParaRPr lang="es-ES_tradnl" sz="1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es-ES_tradnl" sz="1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6</a:t>
                      </a:r>
                      <a:endParaRPr lang="es-ES_tradnl" sz="1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es-ES_tradnl" sz="1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es-ES_tradnl" sz="1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es-ES_tradnl" sz="1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1</a:t>
                      </a:r>
                      <a:endParaRPr lang="es-ES_tradnl" sz="1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es-ES_tradnl" sz="1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000" b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7</a:t>
                      </a:r>
                      <a:endParaRPr lang="es-ES_tradnl" sz="1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1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Tortosa</a:t>
                      </a:r>
                      <a:endParaRPr lang="es-ES_tradnl" sz="1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es-ES_tradnl" sz="1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es-ES_tradnl" sz="1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es-ES_tradnl" sz="1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es-ES_tradnl" sz="1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es-ES_tradnl" sz="1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1</a:t>
                      </a:r>
                      <a:endParaRPr lang="es-ES_tradnl" sz="1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es-ES_tradnl" sz="1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000" b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1</a:t>
                      </a:r>
                      <a:endParaRPr lang="es-ES_tradnl" sz="1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1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000" b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Girona</a:t>
                      </a:r>
                      <a:endParaRPr lang="es-ES_tradnl" sz="1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2</a:t>
                      </a:r>
                      <a:endParaRPr lang="es-ES_tradnl" sz="1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5</a:t>
                      </a:r>
                      <a:endParaRPr lang="es-ES_tradnl" sz="1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1</a:t>
                      </a:r>
                      <a:endParaRPr lang="es-ES_tradnl" sz="1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es-ES_tradnl" sz="1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es-ES_tradnl" sz="1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es-ES_tradnl" sz="1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1</a:t>
                      </a:r>
                      <a:endParaRPr lang="es-ES_tradnl" sz="1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000" b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9</a:t>
                      </a:r>
                      <a:endParaRPr lang="es-ES_tradnl" sz="1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1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Figueres</a:t>
                      </a:r>
                      <a:endParaRPr lang="es-ES_tradnl" sz="1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es-ES_tradnl" sz="1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es-ES_tradnl" sz="1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es-ES_tradnl" sz="1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es-ES_tradnl" sz="1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es-ES_tradnl" sz="1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1</a:t>
                      </a:r>
                      <a:endParaRPr lang="es-ES_tradnl" sz="1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es-ES_tradnl" sz="1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000" b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1</a:t>
                      </a:r>
                      <a:endParaRPr lang="es-ES_tradnl" sz="1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1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000" b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Lleida</a:t>
                      </a:r>
                      <a:endParaRPr lang="es-ES_tradnl" sz="1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1</a:t>
                      </a:r>
                      <a:endParaRPr lang="es-ES_tradnl" sz="1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6</a:t>
                      </a:r>
                      <a:endParaRPr lang="es-ES_tradnl" sz="1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1</a:t>
                      </a:r>
                      <a:endParaRPr lang="es-ES_tradnl" sz="1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es-ES_tradnl" sz="1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es-ES_tradnl" sz="1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2</a:t>
                      </a:r>
                      <a:endParaRPr lang="es-ES_tradnl" sz="1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0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1</a:t>
                      </a:r>
                      <a:endParaRPr lang="es-ES_tradnl" sz="1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000" b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11</a:t>
                      </a:r>
                      <a:endParaRPr lang="es-ES_tradnl" sz="1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000" b="1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Totals</a:t>
                      </a:r>
                      <a:endParaRPr lang="es-ES_tradnl" sz="1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000" b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16</a:t>
                      </a:r>
                      <a:endParaRPr lang="es-ES_tradnl" sz="1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000" b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112</a:t>
                      </a:r>
                      <a:endParaRPr lang="es-ES_tradnl" sz="1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000" b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19</a:t>
                      </a:r>
                      <a:endParaRPr lang="es-ES_tradnl" sz="1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000" b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2</a:t>
                      </a:r>
                      <a:endParaRPr lang="es-ES_tradnl" sz="1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000" b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1</a:t>
                      </a:r>
                      <a:endParaRPr lang="es-ES_tradnl" sz="1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000" b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54</a:t>
                      </a:r>
                      <a:endParaRPr lang="es-ES_tradnl" sz="1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000" b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13</a:t>
                      </a:r>
                      <a:endParaRPr lang="es-ES_tradnl" sz="1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000" b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217</a:t>
                      </a:r>
                      <a:endParaRPr lang="es-ES_tradnl" sz="10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479369426"/>
              </p:ext>
            </p:extLst>
          </p:nvPr>
        </p:nvGraphicFramePr>
        <p:xfrm>
          <a:off x="557214" y="188640"/>
          <a:ext cx="8338046" cy="504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149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2386722290"/>
              </p:ext>
            </p:extLst>
          </p:nvPr>
        </p:nvGraphicFramePr>
        <p:xfrm>
          <a:off x="539552" y="260648"/>
          <a:ext cx="8064896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9805148"/>
              </p:ext>
            </p:extLst>
          </p:nvPr>
        </p:nvGraphicFramePr>
        <p:xfrm>
          <a:off x="1619672" y="1196752"/>
          <a:ext cx="6048672" cy="2016225"/>
        </p:xfrm>
        <a:graphic>
          <a:graphicData uri="http://schemas.openxmlformats.org/drawingml/2006/table">
            <a:tbl>
              <a:tblPr firstRow="1" firstCol="1" bandRow="1"/>
              <a:tblGrid>
                <a:gridCol w="3106074"/>
                <a:gridCol w="980866"/>
                <a:gridCol w="980866"/>
                <a:gridCol w="980866"/>
              </a:tblGrid>
              <a:tr h="4448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0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NOMBRE ASSUMPTES TOTALS INGRESSATS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2016</a:t>
                      </a:r>
                      <a:endParaRPr lang="es-ES_tradnl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0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2017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0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%   EVOLUCIÓ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568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TIPUS DE JURISDICCIÓ</a:t>
                      </a:r>
                      <a:endParaRPr lang="es-ES_tradnl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2568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8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CIVIL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8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284.687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8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329.142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800" b="1">
                          <a:solidFill>
                            <a:srgbClr val="0000FF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15,62%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68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8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PENAL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8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490.215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8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494.166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800" b="1">
                          <a:solidFill>
                            <a:srgbClr val="0000FF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0,81%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68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8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CONTENCIOSA ADMINISTRATIVA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8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17.098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8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16.878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800" b="1">
                          <a:solidFill>
                            <a:srgbClr val="FF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-1,29%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19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8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SOCIAL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8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57.728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8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58.281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800" b="1">
                          <a:solidFill>
                            <a:srgbClr val="0000FF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0,96%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19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8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TOTAL CATALUNYA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8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849.728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8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898.467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800" b="1">
                          <a:solidFill>
                            <a:srgbClr val="0000FF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5,74%</a:t>
                      </a:r>
                      <a:endParaRPr lang="es-ES_tradnl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428999"/>
            <a:ext cx="7081183" cy="308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001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11560" y="1844824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600">
                <a:solidFill>
                  <a:schemeClr val="accent1">
                    <a:lumMod val="50000"/>
                  </a:schemeClr>
                </a:solidFill>
              </a:rPr>
              <a:t>La taxa de litigiositat s’obté de dividir el nombre total d’assumptes ingressats per cada 1.000 habitants</a:t>
            </a:r>
            <a:endParaRPr lang="es-ES_tradnl" sz="160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41903285"/>
              </p:ext>
            </p:extLst>
          </p:nvPr>
        </p:nvGraphicFramePr>
        <p:xfrm>
          <a:off x="755576" y="548680"/>
          <a:ext cx="8136904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3847839"/>
              </p:ext>
            </p:extLst>
          </p:nvPr>
        </p:nvGraphicFramePr>
        <p:xfrm>
          <a:off x="467542" y="3140968"/>
          <a:ext cx="8280920" cy="864096"/>
        </p:xfrm>
        <a:graphic>
          <a:graphicData uri="http://schemas.openxmlformats.org/drawingml/2006/table">
            <a:tbl>
              <a:tblPr firstRow="1" firstCol="1" bandRow="1"/>
              <a:tblGrid>
                <a:gridCol w="1224138"/>
                <a:gridCol w="754489"/>
                <a:gridCol w="888800"/>
                <a:gridCol w="871328"/>
                <a:gridCol w="949183"/>
                <a:gridCol w="871328"/>
                <a:gridCol w="949183"/>
                <a:gridCol w="823288"/>
                <a:gridCol w="949183"/>
              </a:tblGrid>
              <a:tr h="5554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TAXA DE LITIGIOSITAT </a:t>
                      </a:r>
                      <a:endParaRPr lang="es-ES_tradnl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2014</a:t>
                      </a:r>
                      <a:endParaRPr lang="es-ES_tradnl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Evolució </a:t>
                      </a:r>
                      <a:endParaRPr lang="es-ES_tradnl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2015</a:t>
                      </a:r>
                      <a:endParaRPr lang="es-ES_tradnl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Evolució </a:t>
                      </a:r>
                      <a:endParaRPr lang="es-ES_tradnl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2016</a:t>
                      </a:r>
                      <a:endParaRPr lang="es-ES_tradnl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Evolució </a:t>
                      </a:r>
                      <a:endParaRPr lang="es-ES_tradnl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2017</a:t>
                      </a:r>
                      <a:endParaRPr lang="es-ES_tradnl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Evolució </a:t>
                      </a:r>
                      <a:endParaRPr lang="es-ES_tradnl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3086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rgbClr val="00008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CATALUNYA</a:t>
                      </a:r>
                      <a:endParaRPr lang="es-ES_tradnl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rgbClr val="00008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177,87</a:t>
                      </a:r>
                      <a:endParaRPr lang="es-ES_tradnl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rgbClr val="FF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-2,99%</a:t>
                      </a:r>
                      <a:endParaRPr lang="es-ES_tradnl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rgbClr val="00008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167</a:t>
                      </a:r>
                      <a:endParaRPr lang="es-ES_tradnl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rgbClr val="FF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-6,32%</a:t>
                      </a:r>
                      <a:endParaRPr lang="es-ES_tradnl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rgbClr val="00008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114,69</a:t>
                      </a:r>
                      <a:endParaRPr lang="es-ES_tradnl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rgbClr val="FF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-31,17%</a:t>
                      </a:r>
                      <a:endParaRPr lang="es-ES_tradnl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rgbClr val="00008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120,74</a:t>
                      </a:r>
                      <a:endParaRPr lang="es-ES_tradnl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5,28%</a:t>
                      </a:r>
                      <a:endParaRPr lang="es-ES_tradnl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372771097"/>
              </p:ext>
            </p:extLst>
          </p:nvPr>
        </p:nvGraphicFramePr>
        <p:xfrm>
          <a:off x="971600" y="260648"/>
          <a:ext cx="7560840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746" y="5949280"/>
            <a:ext cx="622675" cy="53186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22" y="1052969"/>
            <a:ext cx="3852936" cy="2238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063923"/>
            <a:ext cx="3808404" cy="2227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22" y="3467764"/>
            <a:ext cx="3852936" cy="2337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3467764"/>
            <a:ext cx="3808404" cy="2337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300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565277711"/>
              </p:ext>
            </p:extLst>
          </p:nvPr>
        </p:nvGraphicFramePr>
        <p:xfrm>
          <a:off x="971600" y="260648"/>
          <a:ext cx="7560840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6229079"/>
              </p:ext>
            </p:extLst>
          </p:nvPr>
        </p:nvGraphicFramePr>
        <p:xfrm>
          <a:off x="971600" y="1537032"/>
          <a:ext cx="7437388" cy="4649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72887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485898758"/>
              </p:ext>
            </p:extLst>
          </p:nvPr>
        </p:nvGraphicFramePr>
        <p:xfrm>
          <a:off x="683568" y="260648"/>
          <a:ext cx="8136904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1779554"/>
              </p:ext>
            </p:extLst>
          </p:nvPr>
        </p:nvGraphicFramePr>
        <p:xfrm>
          <a:off x="1115616" y="1196752"/>
          <a:ext cx="7416826" cy="4910301"/>
        </p:xfrm>
        <a:graphic>
          <a:graphicData uri="http://schemas.openxmlformats.org/drawingml/2006/table">
            <a:tbl>
              <a:tblPr firstRow="1" firstCol="1" bandRow="1"/>
              <a:tblGrid>
                <a:gridCol w="3912519"/>
                <a:gridCol w="1112399"/>
                <a:gridCol w="1168102"/>
                <a:gridCol w="1223806"/>
              </a:tblGrid>
              <a:tr h="6848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4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NOMBRE ASSUMPTES TOTALS</a:t>
                      </a:r>
                      <a:endParaRPr lang="es-ES_tradnl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078" marR="38078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4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INGRESSATS</a:t>
                      </a:r>
                      <a:endParaRPr lang="es-ES_tradnl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078" marR="38078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3424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TIPUS D’ÒRGAN</a:t>
                      </a:r>
                      <a:endParaRPr lang="es-ES_tradnl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078" marR="38078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2016</a:t>
                      </a:r>
                      <a:endParaRPr lang="es-ES_tradnl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078" marR="38078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2017</a:t>
                      </a:r>
                      <a:endParaRPr lang="es-ES_tradnl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078" marR="3807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%   EVOLUCIÓ</a:t>
                      </a:r>
                      <a:endParaRPr lang="es-ES_tradnl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078" marR="38078" marT="0" marB="0" anchor="ctr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920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Jutjats 1a instància </a:t>
                      </a:r>
                      <a:endParaRPr lang="es-ES_tradnl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078" marR="38078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128.289</a:t>
                      </a:r>
                      <a:endParaRPr lang="es-ES_tradnl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078" marR="38078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158.275</a:t>
                      </a:r>
                      <a:endParaRPr lang="es-ES_tradnl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078" marR="3807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rgbClr val="0000FF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23,37%</a:t>
                      </a:r>
                      <a:endParaRPr lang="es-ES_tradnl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078" marR="38078" marT="0" marB="0" anchor="b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20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Jutjats mercantils</a:t>
                      </a:r>
                      <a:endParaRPr lang="es-ES_tradnl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078" marR="38078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9.086</a:t>
                      </a:r>
                      <a:endParaRPr lang="es-ES_tradnl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078" marR="38078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9.942</a:t>
                      </a:r>
                      <a:endParaRPr lang="es-ES_tradnl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078" marR="3807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rgbClr val="0000FF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9,42%</a:t>
                      </a:r>
                      <a:endParaRPr lang="es-ES_tradnl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078" marR="38078" marT="0" marB="0" anchor="b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20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Jutjats violència contra la dona (civil)</a:t>
                      </a:r>
                      <a:endParaRPr lang="es-ES_tradnl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078" marR="38078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3.577</a:t>
                      </a:r>
                      <a:endParaRPr lang="es-ES_tradnl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078" marR="38078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3.593</a:t>
                      </a:r>
                      <a:endParaRPr lang="es-ES_tradnl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078" marR="3807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rgbClr val="0000FF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0,45%</a:t>
                      </a:r>
                      <a:endParaRPr lang="es-ES_tradnl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078" marR="38078" marT="0" marB="0" anchor="b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20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Jutjats violència contra la dona (penal)</a:t>
                      </a:r>
                      <a:endParaRPr lang="es-ES_tradnl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078" marR="38078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29.272</a:t>
                      </a:r>
                      <a:endParaRPr lang="es-ES_tradnl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078" marR="38078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29.911</a:t>
                      </a:r>
                      <a:endParaRPr lang="es-ES_tradnl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078" marR="3807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rgbClr val="0000FF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2,18%</a:t>
                      </a:r>
                      <a:endParaRPr lang="es-ES_tradnl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078" marR="38078" marT="0" marB="0" anchor="b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20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Jutjats família</a:t>
                      </a:r>
                      <a:endParaRPr lang="es-ES_tradnl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078" marR="38078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25.053</a:t>
                      </a:r>
                      <a:endParaRPr lang="es-ES_tradnl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078" marR="38078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26.490</a:t>
                      </a:r>
                      <a:endParaRPr lang="es-ES_tradnl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078" marR="3807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rgbClr val="0000FF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5,74%</a:t>
                      </a:r>
                      <a:endParaRPr lang="es-ES_tradnl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078" marR="38078" marT="0" marB="0" anchor="b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20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Jutjats 1a instància i instrucció (civil) </a:t>
                      </a:r>
                      <a:endParaRPr lang="es-ES_tradnl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078" marR="38078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99.968</a:t>
                      </a:r>
                      <a:endParaRPr lang="es-ES_tradnl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078" marR="38078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111.633</a:t>
                      </a:r>
                      <a:endParaRPr lang="es-ES_tradnl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078" marR="3807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rgbClr val="0000FF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11,67%</a:t>
                      </a:r>
                      <a:endParaRPr lang="es-ES_tradnl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078" marR="38078" marT="0" marB="0" anchor="b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20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Jutjats 1a instància i instrucció (penal) </a:t>
                      </a:r>
                      <a:endParaRPr lang="es-ES_tradnl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078" marR="38078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153.569</a:t>
                      </a:r>
                      <a:endParaRPr lang="es-ES_tradnl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078" marR="38078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152.987</a:t>
                      </a:r>
                      <a:endParaRPr lang="es-ES_tradnl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078" marR="3807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rgbClr val="FF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-0,38%</a:t>
                      </a:r>
                      <a:endParaRPr lang="es-ES_tradnl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078" marR="38078" marT="0" marB="0" anchor="b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20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Jutjats instrucció</a:t>
                      </a:r>
                      <a:endParaRPr lang="es-ES_tradnl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078" marR="38078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212.029</a:t>
                      </a:r>
                      <a:endParaRPr lang="es-ES_tradnl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078" marR="38078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215.212</a:t>
                      </a:r>
                      <a:endParaRPr lang="es-ES_tradnl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078" marR="3807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rgbClr val="0000FF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1,50%</a:t>
                      </a:r>
                      <a:endParaRPr lang="es-ES_tradnl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078" marR="38078" marT="0" marB="0" anchor="b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20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Jutjats penals</a:t>
                      </a:r>
                      <a:endParaRPr lang="es-ES_tradnl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078" marR="38078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28.571</a:t>
                      </a:r>
                      <a:endParaRPr lang="es-ES_tradnl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078" marR="38078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30.295</a:t>
                      </a:r>
                      <a:endParaRPr lang="es-ES_tradnl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078" marR="3807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rgbClr val="0000FF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6,03%</a:t>
                      </a:r>
                      <a:endParaRPr lang="es-ES_tradnl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078" marR="38078" marT="0" marB="0" anchor="b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20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Jutjats vigilància penitenciària</a:t>
                      </a:r>
                      <a:endParaRPr lang="es-ES_tradnl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078" marR="38078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34.192</a:t>
                      </a:r>
                      <a:endParaRPr lang="es-ES_tradnl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078" marR="38078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34.448</a:t>
                      </a:r>
                      <a:endParaRPr lang="es-ES_tradnl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078" marR="3807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rgbClr val="0000FF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0,75%</a:t>
                      </a:r>
                      <a:endParaRPr lang="es-ES_tradnl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078" marR="38078" marT="0" marB="0" anchor="b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20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Jutjats de menors (penal)</a:t>
                      </a:r>
                      <a:endParaRPr lang="es-ES_tradnl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078" marR="38078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4.322</a:t>
                      </a:r>
                      <a:endParaRPr lang="es-ES_tradnl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078" marR="38078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4.232</a:t>
                      </a:r>
                      <a:endParaRPr lang="es-ES_tradnl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078" marR="3807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rgbClr val="FF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-2,08%</a:t>
                      </a:r>
                      <a:endParaRPr lang="es-ES_tradnl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078" marR="38078" marT="0" marB="0" anchor="b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20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Jutjats contenciosos administratius</a:t>
                      </a:r>
                      <a:endParaRPr lang="es-ES_tradnl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078" marR="38078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11.091</a:t>
                      </a:r>
                      <a:endParaRPr lang="es-ES_tradnl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078" marR="38078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10.668</a:t>
                      </a:r>
                      <a:endParaRPr lang="es-ES_tradnl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078" marR="3807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rgbClr val="FF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-3,81%</a:t>
                      </a:r>
                      <a:endParaRPr lang="es-ES_tradnl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078" marR="38078" marT="0" marB="0" anchor="b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20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Jutjats socials</a:t>
                      </a:r>
                      <a:endParaRPr lang="es-ES_tradnl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078" marR="38078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49.744</a:t>
                      </a:r>
                      <a:endParaRPr lang="es-ES_tradnl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078" marR="38078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50.653</a:t>
                      </a:r>
                      <a:endParaRPr lang="es-ES_tradnl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078" marR="3807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rgbClr val="0000FF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1,83%</a:t>
                      </a:r>
                      <a:endParaRPr lang="es-ES_tradnl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078" marR="38078" marT="0" marB="0" anchor="b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20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AP seccions civils </a:t>
                      </a:r>
                      <a:endParaRPr lang="es-ES_tradnl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078" marR="38078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18.404</a:t>
                      </a:r>
                      <a:endParaRPr lang="es-ES_tradnl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078" marR="38078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18.914</a:t>
                      </a:r>
                      <a:endParaRPr lang="es-ES_tradnl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078" marR="3807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rgbClr val="0000FF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2,77%</a:t>
                      </a:r>
                      <a:endParaRPr lang="es-ES_tradnl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078" marR="38078" marT="0" marB="0" anchor="b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20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AP seccions penals</a:t>
                      </a:r>
                      <a:endParaRPr lang="es-ES_tradnl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078" marR="38078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28.021</a:t>
                      </a:r>
                      <a:endParaRPr lang="es-ES_tradnl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078" marR="38078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26.804</a:t>
                      </a:r>
                      <a:endParaRPr lang="es-ES_tradnl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078" marR="3807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rgbClr val="FF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-4,34%</a:t>
                      </a:r>
                      <a:endParaRPr lang="es-ES_tradnl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078" marR="38078" marT="0" marB="0" anchor="b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20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TSJ Sala Civil i Penal (civil)</a:t>
                      </a:r>
                      <a:endParaRPr lang="es-ES_tradnl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078" marR="38078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310</a:t>
                      </a:r>
                      <a:endParaRPr lang="es-ES_tradnl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078" marR="38078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295</a:t>
                      </a:r>
                      <a:endParaRPr lang="es-ES_tradnl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078" marR="3807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rgbClr val="FF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-4,84%</a:t>
                      </a:r>
                      <a:endParaRPr lang="es-ES_tradnl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078" marR="38078" marT="0" marB="0" anchor="b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20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TSJ Sala Civil i Penal (penal)</a:t>
                      </a:r>
                      <a:endParaRPr lang="es-ES_tradnl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078" marR="38078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239</a:t>
                      </a:r>
                      <a:endParaRPr lang="es-ES_tradnl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078" marR="38078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277</a:t>
                      </a:r>
                      <a:endParaRPr lang="es-ES_tradnl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078" marR="3807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rgbClr val="0000FF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15,90%</a:t>
                      </a:r>
                      <a:endParaRPr lang="es-ES_tradnl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078" marR="38078" marT="0" marB="0" anchor="b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20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TSJ Sala Contenciosa Administrativa</a:t>
                      </a:r>
                      <a:endParaRPr lang="es-ES_tradnl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078" marR="38078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6.007</a:t>
                      </a:r>
                      <a:endParaRPr lang="es-ES_tradnl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078" marR="38078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6.210</a:t>
                      </a:r>
                      <a:endParaRPr lang="es-ES_tradnl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078" marR="3807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rgbClr val="0000FF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3,38%</a:t>
                      </a:r>
                      <a:endParaRPr lang="es-ES_tradnl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078" marR="38078" marT="0" marB="0" anchor="b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20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TSJ Sala Social</a:t>
                      </a:r>
                      <a:endParaRPr lang="es-ES_tradnl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078" marR="38078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7.984</a:t>
                      </a:r>
                      <a:endParaRPr lang="es-ES_tradnl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078" marR="38078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7.628</a:t>
                      </a:r>
                      <a:endParaRPr lang="es-ES_tradnl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078" marR="3807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rgbClr val="FF0000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-4,46%</a:t>
                      </a:r>
                      <a:endParaRPr lang="es-ES_tradnl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078" marR="38078" marT="0" marB="0" anchor="b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01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TOTALS</a:t>
                      </a:r>
                      <a:endParaRPr lang="es-ES_tradnl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078" marR="38078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849.728</a:t>
                      </a:r>
                      <a:endParaRPr lang="es-ES_tradnl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078" marR="38078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rgbClr val="1F497D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898.467</a:t>
                      </a:r>
                      <a:endParaRPr lang="es-ES_tradnl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078" marR="3807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a-ES" sz="1100" b="1">
                          <a:solidFill>
                            <a:srgbClr val="0000FF"/>
                          </a:solidFill>
                          <a:effectLst/>
                          <a:latin typeface="Verdana"/>
                          <a:ea typeface="Times New Roman"/>
                          <a:cs typeface="Arial"/>
                        </a:rPr>
                        <a:t>5,74%</a:t>
                      </a:r>
                      <a:endParaRPr lang="es-ES_tradnl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078" marR="38078" marT="0" marB="0" anchor="b">
                    <a:lnL>
                      <a:noFill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AZB2OuTL02DUZh.3sbgLA"/>
  <p:tag name="VCT-RADIUS" val="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cnpR3f310KM5rfVnoe9uQ"/>
  <p:tag name="VCT-RADIUS" val="7"/>
</p:tagLst>
</file>

<file path=ppt/theme/theme1.xml><?xml version="1.0" encoding="utf-8"?>
<a:theme xmlns:a="http://schemas.openxmlformats.org/drawingml/2006/main" name="Transmisión de listas">
  <a:themeElements>
    <a:clrScheme name="Transmisión de listas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Transmisión de listas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ansmisión de listas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2657</TotalTime>
  <Words>3898</Words>
  <Application>Microsoft Office PowerPoint</Application>
  <PresentationFormat>Presentación en pantalla (4:3)</PresentationFormat>
  <Paragraphs>1812</Paragraphs>
  <Slides>41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42" baseType="lpstr">
      <vt:lpstr>Transmisión de listas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Generalitat de Catalunya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Departament de Justícia</dc:creator>
  <cp:lastModifiedBy>Barrientos Pacho, Jesus M</cp:lastModifiedBy>
  <cp:revision>126</cp:revision>
  <cp:lastPrinted>2018-11-27T11:57:18Z</cp:lastPrinted>
  <dcterms:created xsi:type="dcterms:W3CDTF">2016-06-27T11:18:50Z</dcterms:created>
  <dcterms:modified xsi:type="dcterms:W3CDTF">2018-11-28T12:51:33Z</dcterms:modified>
</cp:coreProperties>
</file>